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notesMasterIdLst>
    <p:notesMasterId r:id="rId20"/>
  </p:notesMasterIdLst>
  <p:sldIdLst>
    <p:sldId id="256" r:id="rId2"/>
    <p:sldId id="272" r:id="rId3"/>
    <p:sldId id="276" r:id="rId4"/>
    <p:sldId id="274" r:id="rId5"/>
    <p:sldId id="268" r:id="rId6"/>
    <p:sldId id="266" r:id="rId7"/>
    <p:sldId id="271" r:id="rId8"/>
    <p:sldId id="277" r:id="rId9"/>
    <p:sldId id="282" r:id="rId10"/>
    <p:sldId id="279" r:id="rId11"/>
    <p:sldId id="275" r:id="rId12"/>
    <p:sldId id="273" r:id="rId13"/>
    <p:sldId id="262" r:id="rId14"/>
    <p:sldId id="258" r:id="rId15"/>
    <p:sldId id="278" r:id="rId16"/>
    <p:sldId id="280" r:id="rId17"/>
    <p:sldId id="281"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5DAC09-F81B-DB44-8645-AD959175A85B}" v="3114" dt="2024-02-28T18:18:43.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0"/>
  </p:normalViewPr>
  <p:slideViewPr>
    <p:cSldViewPr snapToGrid="0">
      <p:cViewPr varScale="1">
        <p:scale>
          <a:sx n="85" d="100"/>
          <a:sy n="85" d="100"/>
        </p:scale>
        <p:origin x="184" y="2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5C44B65-52E2-4BEA-AA9C-01530C7B2C1D}"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5ABA6A6-0B5A-4B6E-B227-EA4D065C8B7F}">
      <dgm:prSet/>
      <dgm:spPr/>
      <dgm:t>
        <a:bodyPr/>
        <a:lstStyle/>
        <a:p>
          <a:r>
            <a:rPr lang="en-US"/>
            <a:t>Home is often a person’s largest investment</a:t>
          </a:r>
        </a:p>
      </dgm:t>
    </dgm:pt>
    <dgm:pt modelId="{6B4D1FF0-694E-4821-8FAB-CFEE2EBBCDE1}" type="parTrans" cxnId="{B7562DE1-9471-46C2-B911-815F39140851}">
      <dgm:prSet/>
      <dgm:spPr/>
      <dgm:t>
        <a:bodyPr/>
        <a:lstStyle/>
        <a:p>
          <a:endParaRPr lang="en-US"/>
        </a:p>
      </dgm:t>
    </dgm:pt>
    <dgm:pt modelId="{8140D6DD-9069-43F1-8FAA-2529BA6A3A54}" type="sibTrans" cxnId="{B7562DE1-9471-46C2-B911-815F39140851}">
      <dgm:prSet/>
      <dgm:spPr/>
      <dgm:t>
        <a:bodyPr/>
        <a:lstStyle/>
        <a:p>
          <a:endParaRPr lang="en-US"/>
        </a:p>
      </dgm:t>
    </dgm:pt>
    <dgm:pt modelId="{AAF0CD1D-010E-4381-B1EF-A61EC84BC2FC}">
      <dgm:prSet/>
      <dgm:spPr/>
      <dgm:t>
        <a:bodyPr/>
        <a:lstStyle/>
        <a:p>
          <a:r>
            <a:rPr lang="en-US"/>
            <a:t>Over- or underpricing home could affect final sale price </a:t>
          </a:r>
        </a:p>
      </dgm:t>
    </dgm:pt>
    <dgm:pt modelId="{1C7E484E-967B-46BE-A7E3-B769F9511B22}" type="parTrans" cxnId="{A3FEFBFC-A2FB-40F8-BC40-59818F3AF20C}">
      <dgm:prSet/>
      <dgm:spPr/>
      <dgm:t>
        <a:bodyPr/>
        <a:lstStyle/>
        <a:p>
          <a:endParaRPr lang="en-US"/>
        </a:p>
      </dgm:t>
    </dgm:pt>
    <dgm:pt modelId="{9624B42A-3FFA-4D21-90D2-98C518D577C6}" type="sibTrans" cxnId="{A3FEFBFC-A2FB-40F8-BC40-59818F3AF20C}">
      <dgm:prSet/>
      <dgm:spPr/>
      <dgm:t>
        <a:bodyPr/>
        <a:lstStyle/>
        <a:p>
          <a:endParaRPr lang="en-US"/>
        </a:p>
      </dgm:t>
    </dgm:pt>
    <dgm:pt modelId="{E07D86AA-33FC-4E93-9B04-9B8C33EBFEA6}">
      <dgm:prSet/>
      <dgm:spPr/>
      <dgm:t>
        <a:bodyPr/>
        <a:lstStyle/>
        <a:p>
          <a:r>
            <a:rPr lang="en-US"/>
            <a:t>Current process is inconsistent</a:t>
          </a:r>
        </a:p>
      </dgm:t>
    </dgm:pt>
    <dgm:pt modelId="{C99C710D-C418-4D29-9179-B95932B28B7D}" type="parTrans" cxnId="{304B3845-0A2F-4BA0-8519-E1F807C89283}">
      <dgm:prSet/>
      <dgm:spPr/>
      <dgm:t>
        <a:bodyPr/>
        <a:lstStyle/>
        <a:p>
          <a:endParaRPr lang="en-US"/>
        </a:p>
      </dgm:t>
    </dgm:pt>
    <dgm:pt modelId="{F9BC734B-7C88-4818-A5C9-C88674FD74FA}" type="sibTrans" cxnId="{304B3845-0A2F-4BA0-8519-E1F807C89283}">
      <dgm:prSet/>
      <dgm:spPr/>
      <dgm:t>
        <a:bodyPr/>
        <a:lstStyle/>
        <a:p>
          <a:endParaRPr lang="en-US"/>
        </a:p>
      </dgm:t>
    </dgm:pt>
    <dgm:pt modelId="{D5A7842D-DAD4-453F-8284-B20A6492BCFF}">
      <dgm:prSet/>
      <dgm:spPr/>
      <dgm:t>
        <a:bodyPr/>
        <a:lstStyle/>
        <a:p>
          <a:r>
            <a:rPr lang="en-US"/>
            <a:t>Difficult to price home in unfamiliar district</a:t>
          </a:r>
        </a:p>
      </dgm:t>
    </dgm:pt>
    <dgm:pt modelId="{F57B7BF0-4414-4BEB-9140-28CD4378194B}" type="parTrans" cxnId="{02C17AB1-FF0C-4332-83A8-FC3C6EB9E024}">
      <dgm:prSet/>
      <dgm:spPr/>
      <dgm:t>
        <a:bodyPr/>
        <a:lstStyle/>
        <a:p>
          <a:endParaRPr lang="en-US"/>
        </a:p>
      </dgm:t>
    </dgm:pt>
    <dgm:pt modelId="{C0E780C2-99C4-4B6E-AA3D-AE6EC3F12E71}" type="sibTrans" cxnId="{02C17AB1-FF0C-4332-83A8-FC3C6EB9E024}">
      <dgm:prSet/>
      <dgm:spPr/>
      <dgm:t>
        <a:bodyPr/>
        <a:lstStyle/>
        <a:p>
          <a:endParaRPr lang="en-US"/>
        </a:p>
      </dgm:t>
    </dgm:pt>
    <dgm:pt modelId="{3EC152E7-2437-4696-9323-B9AE4A3DFC4D}">
      <dgm:prSet/>
      <dgm:spPr/>
      <dgm:t>
        <a:bodyPr/>
        <a:lstStyle/>
        <a:p>
          <a:r>
            <a:rPr lang="en-US"/>
            <a:t>Existing tools are opaque </a:t>
          </a:r>
        </a:p>
      </dgm:t>
    </dgm:pt>
    <dgm:pt modelId="{D6D93610-C514-44C5-AF59-9B2537DA9891}" type="parTrans" cxnId="{6E1833CA-1059-45F2-ACF7-153FD4C2730A}">
      <dgm:prSet/>
      <dgm:spPr/>
      <dgm:t>
        <a:bodyPr/>
        <a:lstStyle/>
        <a:p>
          <a:endParaRPr lang="en-US"/>
        </a:p>
      </dgm:t>
    </dgm:pt>
    <dgm:pt modelId="{536B7671-BC41-4968-A302-C122D272B5B6}" type="sibTrans" cxnId="{6E1833CA-1059-45F2-ACF7-153FD4C2730A}">
      <dgm:prSet/>
      <dgm:spPr/>
      <dgm:t>
        <a:bodyPr/>
        <a:lstStyle/>
        <a:p>
          <a:endParaRPr lang="en-US"/>
        </a:p>
      </dgm:t>
    </dgm:pt>
    <dgm:pt modelId="{3972598B-1F39-42E6-AFF1-2C31D096F681}">
      <dgm:prSet/>
      <dgm:spPr/>
      <dgm:t>
        <a:bodyPr/>
        <a:lstStyle/>
        <a:p>
          <a:r>
            <a:rPr lang="en-US"/>
            <a:t>Need to maintain some level of agent autonomy on pricing </a:t>
          </a:r>
        </a:p>
      </dgm:t>
    </dgm:pt>
    <dgm:pt modelId="{0B1162E9-52F0-4B0A-A240-D4747A40DA46}" type="parTrans" cxnId="{8FDFE212-6FF9-4543-A853-13CA6B585F7F}">
      <dgm:prSet/>
      <dgm:spPr/>
      <dgm:t>
        <a:bodyPr/>
        <a:lstStyle/>
        <a:p>
          <a:endParaRPr lang="en-US"/>
        </a:p>
      </dgm:t>
    </dgm:pt>
    <dgm:pt modelId="{E190EA44-5A4C-43F5-B0D7-8A1216199F27}" type="sibTrans" cxnId="{8FDFE212-6FF9-4543-A853-13CA6B585F7F}">
      <dgm:prSet/>
      <dgm:spPr/>
      <dgm:t>
        <a:bodyPr/>
        <a:lstStyle/>
        <a:p>
          <a:endParaRPr lang="en-US"/>
        </a:p>
      </dgm:t>
    </dgm:pt>
    <dgm:pt modelId="{86CABD7A-A636-EA42-87B4-DCBA301CDF67}" type="pres">
      <dgm:prSet presAssocID="{B5C44B65-52E2-4BEA-AA9C-01530C7B2C1D}" presName="Name0" presStyleCnt="0">
        <dgm:presLayoutVars>
          <dgm:dir/>
          <dgm:resizeHandles val="exact"/>
        </dgm:presLayoutVars>
      </dgm:prSet>
      <dgm:spPr/>
    </dgm:pt>
    <dgm:pt modelId="{EBF0D9DE-2182-6249-84C2-9ADA307BF07D}" type="pres">
      <dgm:prSet presAssocID="{A5ABA6A6-0B5A-4B6E-B227-EA4D065C8B7F}" presName="node" presStyleLbl="node1" presStyleIdx="0" presStyleCnt="6">
        <dgm:presLayoutVars>
          <dgm:bulletEnabled val="1"/>
        </dgm:presLayoutVars>
      </dgm:prSet>
      <dgm:spPr/>
    </dgm:pt>
    <dgm:pt modelId="{D357FC64-6547-B647-8FF7-EB14DC6E86AC}" type="pres">
      <dgm:prSet presAssocID="{8140D6DD-9069-43F1-8FAA-2529BA6A3A54}" presName="sibTrans" presStyleLbl="sibTrans1D1" presStyleIdx="0" presStyleCnt="5"/>
      <dgm:spPr/>
    </dgm:pt>
    <dgm:pt modelId="{323E2E50-6851-9B42-B595-8980552E3DEA}" type="pres">
      <dgm:prSet presAssocID="{8140D6DD-9069-43F1-8FAA-2529BA6A3A54}" presName="connectorText" presStyleLbl="sibTrans1D1" presStyleIdx="0" presStyleCnt="5"/>
      <dgm:spPr/>
    </dgm:pt>
    <dgm:pt modelId="{483906ED-1EB5-6344-AC01-12ADC1A85ECA}" type="pres">
      <dgm:prSet presAssocID="{AAF0CD1D-010E-4381-B1EF-A61EC84BC2FC}" presName="node" presStyleLbl="node1" presStyleIdx="1" presStyleCnt="6">
        <dgm:presLayoutVars>
          <dgm:bulletEnabled val="1"/>
        </dgm:presLayoutVars>
      </dgm:prSet>
      <dgm:spPr/>
    </dgm:pt>
    <dgm:pt modelId="{A09E1252-C79A-9344-AA78-1DD621C2E788}" type="pres">
      <dgm:prSet presAssocID="{9624B42A-3FFA-4D21-90D2-98C518D577C6}" presName="sibTrans" presStyleLbl="sibTrans1D1" presStyleIdx="1" presStyleCnt="5"/>
      <dgm:spPr/>
    </dgm:pt>
    <dgm:pt modelId="{82905CF9-21D0-AA4F-87ED-5FE5D9B49F73}" type="pres">
      <dgm:prSet presAssocID="{9624B42A-3FFA-4D21-90D2-98C518D577C6}" presName="connectorText" presStyleLbl="sibTrans1D1" presStyleIdx="1" presStyleCnt="5"/>
      <dgm:spPr/>
    </dgm:pt>
    <dgm:pt modelId="{EBFC1B4F-2435-A541-8892-828B16DDA61D}" type="pres">
      <dgm:prSet presAssocID="{E07D86AA-33FC-4E93-9B04-9B8C33EBFEA6}" presName="node" presStyleLbl="node1" presStyleIdx="2" presStyleCnt="6">
        <dgm:presLayoutVars>
          <dgm:bulletEnabled val="1"/>
        </dgm:presLayoutVars>
      </dgm:prSet>
      <dgm:spPr/>
    </dgm:pt>
    <dgm:pt modelId="{03697694-1B9B-A94B-8A52-480479ABD270}" type="pres">
      <dgm:prSet presAssocID="{F9BC734B-7C88-4818-A5C9-C88674FD74FA}" presName="sibTrans" presStyleLbl="sibTrans1D1" presStyleIdx="2" presStyleCnt="5"/>
      <dgm:spPr/>
    </dgm:pt>
    <dgm:pt modelId="{C51BF5C2-EDD4-2E4E-8404-E04030DD4189}" type="pres">
      <dgm:prSet presAssocID="{F9BC734B-7C88-4818-A5C9-C88674FD74FA}" presName="connectorText" presStyleLbl="sibTrans1D1" presStyleIdx="2" presStyleCnt="5"/>
      <dgm:spPr/>
    </dgm:pt>
    <dgm:pt modelId="{C69CE6BF-CF8C-2445-99A0-66F80DB21E70}" type="pres">
      <dgm:prSet presAssocID="{D5A7842D-DAD4-453F-8284-B20A6492BCFF}" presName="node" presStyleLbl="node1" presStyleIdx="3" presStyleCnt="6">
        <dgm:presLayoutVars>
          <dgm:bulletEnabled val="1"/>
        </dgm:presLayoutVars>
      </dgm:prSet>
      <dgm:spPr/>
    </dgm:pt>
    <dgm:pt modelId="{A90A4575-F8C9-2242-8CA6-D0D4082C713D}" type="pres">
      <dgm:prSet presAssocID="{C0E780C2-99C4-4B6E-AA3D-AE6EC3F12E71}" presName="sibTrans" presStyleLbl="sibTrans1D1" presStyleIdx="3" presStyleCnt="5"/>
      <dgm:spPr/>
    </dgm:pt>
    <dgm:pt modelId="{8784332A-F4DC-834A-A1BA-827C5C62E132}" type="pres">
      <dgm:prSet presAssocID="{C0E780C2-99C4-4B6E-AA3D-AE6EC3F12E71}" presName="connectorText" presStyleLbl="sibTrans1D1" presStyleIdx="3" presStyleCnt="5"/>
      <dgm:spPr/>
    </dgm:pt>
    <dgm:pt modelId="{9F834BB1-85F9-6F4E-9A6A-8D93BF56A101}" type="pres">
      <dgm:prSet presAssocID="{3EC152E7-2437-4696-9323-B9AE4A3DFC4D}" presName="node" presStyleLbl="node1" presStyleIdx="4" presStyleCnt="6">
        <dgm:presLayoutVars>
          <dgm:bulletEnabled val="1"/>
        </dgm:presLayoutVars>
      </dgm:prSet>
      <dgm:spPr/>
    </dgm:pt>
    <dgm:pt modelId="{66BB2D7C-B687-F14D-B7A0-E2EBC837FFCF}" type="pres">
      <dgm:prSet presAssocID="{536B7671-BC41-4968-A302-C122D272B5B6}" presName="sibTrans" presStyleLbl="sibTrans1D1" presStyleIdx="4" presStyleCnt="5"/>
      <dgm:spPr/>
    </dgm:pt>
    <dgm:pt modelId="{14BF638B-A195-A646-8563-AB1949B53987}" type="pres">
      <dgm:prSet presAssocID="{536B7671-BC41-4968-A302-C122D272B5B6}" presName="connectorText" presStyleLbl="sibTrans1D1" presStyleIdx="4" presStyleCnt="5"/>
      <dgm:spPr/>
    </dgm:pt>
    <dgm:pt modelId="{5DFBE31C-65E6-2C46-8D4E-6379C976E779}" type="pres">
      <dgm:prSet presAssocID="{3972598B-1F39-42E6-AFF1-2C31D096F681}" presName="node" presStyleLbl="node1" presStyleIdx="5" presStyleCnt="6">
        <dgm:presLayoutVars>
          <dgm:bulletEnabled val="1"/>
        </dgm:presLayoutVars>
      </dgm:prSet>
      <dgm:spPr/>
    </dgm:pt>
  </dgm:ptLst>
  <dgm:cxnLst>
    <dgm:cxn modelId="{8FDFE212-6FF9-4543-A853-13CA6B585F7F}" srcId="{B5C44B65-52E2-4BEA-AA9C-01530C7B2C1D}" destId="{3972598B-1F39-42E6-AFF1-2C31D096F681}" srcOrd="5" destOrd="0" parTransId="{0B1162E9-52F0-4B0A-A240-D4747A40DA46}" sibTransId="{E190EA44-5A4C-43F5-B0D7-8A1216199F27}"/>
    <dgm:cxn modelId="{B81B2E13-1B91-0247-85E2-CA81D99924BA}" type="presOf" srcId="{E07D86AA-33FC-4E93-9B04-9B8C33EBFEA6}" destId="{EBFC1B4F-2435-A541-8892-828B16DDA61D}" srcOrd="0" destOrd="0" presId="urn:microsoft.com/office/officeart/2016/7/layout/RepeatingBendingProcessNew"/>
    <dgm:cxn modelId="{738A3419-FA66-EE4B-AAC5-EE583972D28E}" type="presOf" srcId="{8140D6DD-9069-43F1-8FAA-2529BA6A3A54}" destId="{D357FC64-6547-B647-8FF7-EB14DC6E86AC}" srcOrd="0" destOrd="0" presId="urn:microsoft.com/office/officeart/2016/7/layout/RepeatingBendingProcessNew"/>
    <dgm:cxn modelId="{2CC09F1C-0738-6240-BE89-1385911C035F}" type="presOf" srcId="{F9BC734B-7C88-4818-A5C9-C88674FD74FA}" destId="{C51BF5C2-EDD4-2E4E-8404-E04030DD4189}" srcOrd="1" destOrd="0" presId="urn:microsoft.com/office/officeart/2016/7/layout/RepeatingBendingProcessNew"/>
    <dgm:cxn modelId="{DE97541F-DB27-F34B-99D3-DC1ECFE62028}" type="presOf" srcId="{536B7671-BC41-4968-A302-C122D272B5B6}" destId="{66BB2D7C-B687-F14D-B7A0-E2EBC837FFCF}" srcOrd="0" destOrd="0" presId="urn:microsoft.com/office/officeart/2016/7/layout/RepeatingBendingProcessNew"/>
    <dgm:cxn modelId="{82EC552D-BB0D-E343-9B3D-1E39C7E26509}" type="presOf" srcId="{3972598B-1F39-42E6-AFF1-2C31D096F681}" destId="{5DFBE31C-65E6-2C46-8D4E-6379C976E779}" srcOrd="0" destOrd="0" presId="urn:microsoft.com/office/officeart/2016/7/layout/RepeatingBendingProcessNew"/>
    <dgm:cxn modelId="{C81B9338-AC5C-9647-A0BF-BDAE2B8BB25D}" type="presOf" srcId="{D5A7842D-DAD4-453F-8284-B20A6492BCFF}" destId="{C69CE6BF-CF8C-2445-99A0-66F80DB21E70}" srcOrd="0" destOrd="0" presId="urn:microsoft.com/office/officeart/2016/7/layout/RepeatingBendingProcessNew"/>
    <dgm:cxn modelId="{656A0F3B-13B8-244A-AFA8-8402C40D7A40}" type="presOf" srcId="{F9BC734B-7C88-4818-A5C9-C88674FD74FA}" destId="{03697694-1B9B-A94B-8A52-480479ABD270}" srcOrd="0" destOrd="0" presId="urn:microsoft.com/office/officeart/2016/7/layout/RepeatingBendingProcessNew"/>
    <dgm:cxn modelId="{F4B9C93F-89F0-2E49-B617-97203997952B}" type="presOf" srcId="{8140D6DD-9069-43F1-8FAA-2529BA6A3A54}" destId="{323E2E50-6851-9B42-B595-8980552E3DEA}" srcOrd="1" destOrd="0" presId="urn:microsoft.com/office/officeart/2016/7/layout/RepeatingBendingProcessNew"/>
    <dgm:cxn modelId="{304B3845-0A2F-4BA0-8519-E1F807C89283}" srcId="{B5C44B65-52E2-4BEA-AA9C-01530C7B2C1D}" destId="{E07D86AA-33FC-4E93-9B04-9B8C33EBFEA6}" srcOrd="2" destOrd="0" parTransId="{C99C710D-C418-4D29-9179-B95932B28B7D}" sibTransId="{F9BC734B-7C88-4818-A5C9-C88674FD74FA}"/>
    <dgm:cxn modelId="{D9C0E353-3168-9D46-A6EE-4F22E28B46CC}" type="presOf" srcId="{3EC152E7-2437-4696-9323-B9AE4A3DFC4D}" destId="{9F834BB1-85F9-6F4E-9A6A-8D93BF56A101}" srcOrd="0" destOrd="0" presId="urn:microsoft.com/office/officeart/2016/7/layout/RepeatingBendingProcessNew"/>
    <dgm:cxn modelId="{1651275B-A040-6048-8B93-9EFF40FE2141}" type="presOf" srcId="{B5C44B65-52E2-4BEA-AA9C-01530C7B2C1D}" destId="{86CABD7A-A636-EA42-87B4-DCBA301CDF67}" srcOrd="0" destOrd="0" presId="urn:microsoft.com/office/officeart/2016/7/layout/RepeatingBendingProcessNew"/>
    <dgm:cxn modelId="{8D63D275-BE1C-9F45-92A7-9F80A06B087F}" type="presOf" srcId="{9624B42A-3FFA-4D21-90D2-98C518D577C6}" destId="{A09E1252-C79A-9344-AA78-1DD621C2E788}" srcOrd="0" destOrd="0" presId="urn:microsoft.com/office/officeart/2016/7/layout/RepeatingBendingProcessNew"/>
    <dgm:cxn modelId="{2A475A8F-CEDA-A84A-91F1-84B2958C18BE}" type="presOf" srcId="{536B7671-BC41-4968-A302-C122D272B5B6}" destId="{14BF638B-A195-A646-8563-AB1949B53987}" srcOrd="1" destOrd="0" presId="urn:microsoft.com/office/officeart/2016/7/layout/RepeatingBendingProcessNew"/>
    <dgm:cxn modelId="{02C17AB1-FF0C-4332-83A8-FC3C6EB9E024}" srcId="{B5C44B65-52E2-4BEA-AA9C-01530C7B2C1D}" destId="{D5A7842D-DAD4-453F-8284-B20A6492BCFF}" srcOrd="3" destOrd="0" parTransId="{F57B7BF0-4414-4BEB-9140-28CD4378194B}" sibTransId="{C0E780C2-99C4-4B6E-AA3D-AE6EC3F12E71}"/>
    <dgm:cxn modelId="{BCD941B4-E629-0E41-B5E5-EF61D8D9EFDD}" type="presOf" srcId="{C0E780C2-99C4-4B6E-AA3D-AE6EC3F12E71}" destId="{8784332A-F4DC-834A-A1BA-827C5C62E132}" srcOrd="1" destOrd="0" presId="urn:microsoft.com/office/officeart/2016/7/layout/RepeatingBendingProcessNew"/>
    <dgm:cxn modelId="{6E1833CA-1059-45F2-ACF7-153FD4C2730A}" srcId="{B5C44B65-52E2-4BEA-AA9C-01530C7B2C1D}" destId="{3EC152E7-2437-4696-9323-B9AE4A3DFC4D}" srcOrd="4" destOrd="0" parTransId="{D6D93610-C514-44C5-AF59-9B2537DA9891}" sibTransId="{536B7671-BC41-4968-A302-C122D272B5B6}"/>
    <dgm:cxn modelId="{BCAC61CD-83A2-A14E-A92D-60AD5E2653B7}" type="presOf" srcId="{C0E780C2-99C4-4B6E-AA3D-AE6EC3F12E71}" destId="{A90A4575-F8C9-2242-8CA6-D0D4082C713D}" srcOrd="0" destOrd="0" presId="urn:microsoft.com/office/officeart/2016/7/layout/RepeatingBendingProcessNew"/>
    <dgm:cxn modelId="{430A22E1-7EC2-494E-8EF0-DCDBF6CF47EF}" type="presOf" srcId="{A5ABA6A6-0B5A-4B6E-B227-EA4D065C8B7F}" destId="{EBF0D9DE-2182-6249-84C2-9ADA307BF07D}" srcOrd="0" destOrd="0" presId="urn:microsoft.com/office/officeart/2016/7/layout/RepeatingBendingProcessNew"/>
    <dgm:cxn modelId="{B7562DE1-9471-46C2-B911-815F39140851}" srcId="{B5C44B65-52E2-4BEA-AA9C-01530C7B2C1D}" destId="{A5ABA6A6-0B5A-4B6E-B227-EA4D065C8B7F}" srcOrd="0" destOrd="0" parTransId="{6B4D1FF0-694E-4821-8FAB-CFEE2EBBCDE1}" sibTransId="{8140D6DD-9069-43F1-8FAA-2529BA6A3A54}"/>
    <dgm:cxn modelId="{F313F3EC-529A-3249-A2E9-685C287E23F4}" type="presOf" srcId="{9624B42A-3FFA-4D21-90D2-98C518D577C6}" destId="{82905CF9-21D0-AA4F-87ED-5FE5D9B49F73}" srcOrd="1" destOrd="0" presId="urn:microsoft.com/office/officeart/2016/7/layout/RepeatingBendingProcessNew"/>
    <dgm:cxn modelId="{BE1F69EF-B32D-0646-B99B-BC3948CECA11}" type="presOf" srcId="{AAF0CD1D-010E-4381-B1EF-A61EC84BC2FC}" destId="{483906ED-1EB5-6344-AC01-12ADC1A85ECA}" srcOrd="0" destOrd="0" presId="urn:microsoft.com/office/officeart/2016/7/layout/RepeatingBendingProcessNew"/>
    <dgm:cxn modelId="{A3FEFBFC-A2FB-40F8-BC40-59818F3AF20C}" srcId="{B5C44B65-52E2-4BEA-AA9C-01530C7B2C1D}" destId="{AAF0CD1D-010E-4381-B1EF-A61EC84BC2FC}" srcOrd="1" destOrd="0" parTransId="{1C7E484E-967B-46BE-A7E3-B769F9511B22}" sibTransId="{9624B42A-3FFA-4D21-90D2-98C518D577C6}"/>
    <dgm:cxn modelId="{9F2D2341-B313-1744-A9B0-8D4ED9025046}" type="presParOf" srcId="{86CABD7A-A636-EA42-87B4-DCBA301CDF67}" destId="{EBF0D9DE-2182-6249-84C2-9ADA307BF07D}" srcOrd="0" destOrd="0" presId="urn:microsoft.com/office/officeart/2016/7/layout/RepeatingBendingProcessNew"/>
    <dgm:cxn modelId="{09035B40-2B9F-044B-B6C3-40B2175EA23B}" type="presParOf" srcId="{86CABD7A-A636-EA42-87B4-DCBA301CDF67}" destId="{D357FC64-6547-B647-8FF7-EB14DC6E86AC}" srcOrd="1" destOrd="0" presId="urn:microsoft.com/office/officeart/2016/7/layout/RepeatingBendingProcessNew"/>
    <dgm:cxn modelId="{FC22F467-E756-FC4D-AFE4-53EDE396862B}" type="presParOf" srcId="{D357FC64-6547-B647-8FF7-EB14DC6E86AC}" destId="{323E2E50-6851-9B42-B595-8980552E3DEA}" srcOrd="0" destOrd="0" presId="urn:microsoft.com/office/officeart/2016/7/layout/RepeatingBendingProcessNew"/>
    <dgm:cxn modelId="{93A22F3F-C1A5-CF48-85F8-08F16E3693CF}" type="presParOf" srcId="{86CABD7A-A636-EA42-87B4-DCBA301CDF67}" destId="{483906ED-1EB5-6344-AC01-12ADC1A85ECA}" srcOrd="2" destOrd="0" presId="urn:microsoft.com/office/officeart/2016/7/layout/RepeatingBendingProcessNew"/>
    <dgm:cxn modelId="{5CF650DA-716B-3D4C-8447-F58FF1C0CD6E}" type="presParOf" srcId="{86CABD7A-A636-EA42-87B4-DCBA301CDF67}" destId="{A09E1252-C79A-9344-AA78-1DD621C2E788}" srcOrd="3" destOrd="0" presId="urn:microsoft.com/office/officeart/2016/7/layout/RepeatingBendingProcessNew"/>
    <dgm:cxn modelId="{C7F268BC-9D83-FE4D-8D3D-FD1FFDEA71F4}" type="presParOf" srcId="{A09E1252-C79A-9344-AA78-1DD621C2E788}" destId="{82905CF9-21D0-AA4F-87ED-5FE5D9B49F73}" srcOrd="0" destOrd="0" presId="urn:microsoft.com/office/officeart/2016/7/layout/RepeatingBendingProcessNew"/>
    <dgm:cxn modelId="{5F89BE9F-3875-3B48-B6E3-71132046DF45}" type="presParOf" srcId="{86CABD7A-A636-EA42-87B4-DCBA301CDF67}" destId="{EBFC1B4F-2435-A541-8892-828B16DDA61D}" srcOrd="4" destOrd="0" presId="urn:microsoft.com/office/officeart/2016/7/layout/RepeatingBendingProcessNew"/>
    <dgm:cxn modelId="{FDEA77BC-54F5-EA40-AEC3-266127D02AB3}" type="presParOf" srcId="{86CABD7A-A636-EA42-87B4-DCBA301CDF67}" destId="{03697694-1B9B-A94B-8A52-480479ABD270}" srcOrd="5" destOrd="0" presId="urn:microsoft.com/office/officeart/2016/7/layout/RepeatingBendingProcessNew"/>
    <dgm:cxn modelId="{28421B12-F63B-404D-8B14-867CF2FEEF98}" type="presParOf" srcId="{03697694-1B9B-A94B-8A52-480479ABD270}" destId="{C51BF5C2-EDD4-2E4E-8404-E04030DD4189}" srcOrd="0" destOrd="0" presId="urn:microsoft.com/office/officeart/2016/7/layout/RepeatingBendingProcessNew"/>
    <dgm:cxn modelId="{68A91CF2-E70C-5B4E-B654-987F56640E4A}" type="presParOf" srcId="{86CABD7A-A636-EA42-87B4-DCBA301CDF67}" destId="{C69CE6BF-CF8C-2445-99A0-66F80DB21E70}" srcOrd="6" destOrd="0" presId="urn:microsoft.com/office/officeart/2016/7/layout/RepeatingBendingProcessNew"/>
    <dgm:cxn modelId="{7748B19B-1E8E-634C-9672-8A9D3143E0F2}" type="presParOf" srcId="{86CABD7A-A636-EA42-87B4-DCBA301CDF67}" destId="{A90A4575-F8C9-2242-8CA6-D0D4082C713D}" srcOrd="7" destOrd="0" presId="urn:microsoft.com/office/officeart/2016/7/layout/RepeatingBendingProcessNew"/>
    <dgm:cxn modelId="{F3830ED1-1210-A646-9D1E-48563BEE953F}" type="presParOf" srcId="{A90A4575-F8C9-2242-8CA6-D0D4082C713D}" destId="{8784332A-F4DC-834A-A1BA-827C5C62E132}" srcOrd="0" destOrd="0" presId="urn:microsoft.com/office/officeart/2016/7/layout/RepeatingBendingProcessNew"/>
    <dgm:cxn modelId="{1E266442-CDF4-B44F-A5B1-9BE37B73387E}" type="presParOf" srcId="{86CABD7A-A636-EA42-87B4-DCBA301CDF67}" destId="{9F834BB1-85F9-6F4E-9A6A-8D93BF56A101}" srcOrd="8" destOrd="0" presId="urn:microsoft.com/office/officeart/2016/7/layout/RepeatingBendingProcessNew"/>
    <dgm:cxn modelId="{BDD4CF65-0CC3-D445-86B6-BD0AB192EB20}" type="presParOf" srcId="{86CABD7A-A636-EA42-87B4-DCBA301CDF67}" destId="{66BB2D7C-B687-F14D-B7A0-E2EBC837FFCF}" srcOrd="9" destOrd="0" presId="urn:microsoft.com/office/officeart/2016/7/layout/RepeatingBendingProcessNew"/>
    <dgm:cxn modelId="{082BC35B-1E9F-5F4E-9E88-653A97B2D126}" type="presParOf" srcId="{66BB2D7C-B687-F14D-B7A0-E2EBC837FFCF}" destId="{14BF638B-A195-A646-8563-AB1949B53987}" srcOrd="0" destOrd="0" presId="urn:microsoft.com/office/officeart/2016/7/layout/RepeatingBendingProcessNew"/>
    <dgm:cxn modelId="{2A048EA2-3D08-6E49-82A2-7D68D598CBF7}" type="presParOf" srcId="{86CABD7A-A636-EA42-87B4-DCBA301CDF67}" destId="{5DFBE31C-65E6-2C46-8D4E-6379C976E779}"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E474B-8E8F-486A-A1FC-9F391678CD1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462B88-42CC-42BC-80EE-4A7400CACA7C}">
      <dgm:prSet/>
      <dgm:spPr/>
      <dgm:t>
        <a:bodyPr/>
        <a:lstStyle/>
        <a:p>
          <a:pPr>
            <a:lnSpc>
              <a:spcPct val="100000"/>
            </a:lnSpc>
          </a:pPr>
          <a:r>
            <a:rPr lang="en-US"/>
            <a:t>Develop a model that can be used to support real estate agents in evaluating the price of homes</a:t>
          </a:r>
        </a:p>
      </dgm:t>
    </dgm:pt>
    <dgm:pt modelId="{3520DC28-7090-4E6D-8158-81C232217B17}" type="parTrans" cxnId="{31C001B5-0D3F-487B-A53A-5C5A24FF7ACC}">
      <dgm:prSet/>
      <dgm:spPr/>
      <dgm:t>
        <a:bodyPr/>
        <a:lstStyle/>
        <a:p>
          <a:endParaRPr lang="en-US"/>
        </a:p>
      </dgm:t>
    </dgm:pt>
    <dgm:pt modelId="{3976228A-D551-4AAA-AEE1-FEC07EDA87D8}" type="sibTrans" cxnId="{31C001B5-0D3F-487B-A53A-5C5A24FF7ACC}">
      <dgm:prSet/>
      <dgm:spPr/>
      <dgm:t>
        <a:bodyPr/>
        <a:lstStyle/>
        <a:p>
          <a:endParaRPr lang="en-US"/>
        </a:p>
      </dgm:t>
    </dgm:pt>
    <dgm:pt modelId="{8E117347-8C7C-47EC-9C2E-43AD8B4D1CB0}">
      <dgm:prSet/>
      <dgm:spPr/>
      <dgm:t>
        <a:bodyPr/>
        <a:lstStyle/>
        <a:p>
          <a:pPr>
            <a:lnSpc>
              <a:spcPct val="100000"/>
            </a:lnSpc>
          </a:pPr>
          <a:r>
            <a:rPr lang="en-US"/>
            <a:t>Root mean squared error around $50,000 given most homes are priced in $50,000 intervals (e.g., $600,000)</a:t>
          </a:r>
        </a:p>
      </dgm:t>
    </dgm:pt>
    <dgm:pt modelId="{45F57388-614A-4A9F-968A-C336074C6199}" type="parTrans" cxnId="{D51FB100-B669-47B4-A6CD-D245D5F41471}">
      <dgm:prSet/>
      <dgm:spPr/>
      <dgm:t>
        <a:bodyPr/>
        <a:lstStyle/>
        <a:p>
          <a:endParaRPr lang="en-US"/>
        </a:p>
      </dgm:t>
    </dgm:pt>
    <dgm:pt modelId="{E65111C5-7595-430A-BA83-6BA4566C0CA6}" type="sibTrans" cxnId="{D51FB100-B669-47B4-A6CD-D245D5F41471}">
      <dgm:prSet/>
      <dgm:spPr/>
      <dgm:t>
        <a:bodyPr/>
        <a:lstStyle/>
        <a:p>
          <a:endParaRPr lang="en-US"/>
        </a:p>
      </dgm:t>
    </dgm:pt>
    <dgm:pt modelId="{93C53BE3-D3E4-4DDE-8268-78A003ADA024}" type="pres">
      <dgm:prSet presAssocID="{4E5E474B-8E8F-486A-A1FC-9F391678CD18}" presName="root" presStyleCnt="0">
        <dgm:presLayoutVars>
          <dgm:dir/>
          <dgm:resizeHandles val="exact"/>
        </dgm:presLayoutVars>
      </dgm:prSet>
      <dgm:spPr/>
    </dgm:pt>
    <dgm:pt modelId="{38A44CED-16EE-46BE-A909-244BE27DE2CD}" type="pres">
      <dgm:prSet presAssocID="{55462B88-42CC-42BC-80EE-4A7400CACA7C}" presName="compNode" presStyleCnt="0"/>
      <dgm:spPr/>
    </dgm:pt>
    <dgm:pt modelId="{45148005-53D4-4E7F-91F3-2DA43328E7DB}" type="pres">
      <dgm:prSet presAssocID="{55462B88-42CC-42BC-80EE-4A7400CACA7C}" presName="bgRect" presStyleLbl="bgShp" presStyleIdx="0" presStyleCnt="2"/>
      <dgm:spPr/>
    </dgm:pt>
    <dgm:pt modelId="{DEFBCD80-5F8C-4F2B-AF4F-206D99E7F97B}" type="pres">
      <dgm:prSet presAssocID="{55462B88-42CC-42BC-80EE-4A7400CACA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08E93EBD-AFDA-4B22-BB21-5AFE2200CF3A}" type="pres">
      <dgm:prSet presAssocID="{55462B88-42CC-42BC-80EE-4A7400CACA7C}" presName="spaceRect" presStyleCnt="0"/>
      <dgm:spPr/>
    </dgm:pt>
    <dgm:pt modelId="{11C1DF79-0230-4F7E-ADCF-BE0586CA4A7A}" type="pres">
      <dgm:prSet presAssocID="{55462B88-42CC-42BC-80EE-4A7400CACA7C}" presName="parTx" presStyleLbl="revTx" presStyleIdx="0" presStyleCnt="2">
        <dgm:presLayoutVars>
          <dgm:chMax val="0"/>
          <dgm:chPref val="0"/>
        </dgm:presLayoutVars>
      </dgm:prSet>
      <dgm:spPr/>
    </dgm:pt>
    <dgm:pt modelId="{8209E144-B548-453D-8D41-9799F62CF83F}" type="pres">
      <dgm:prSet presAssocID="{3976228A-D551-4AAA-AEE1-FEC07EDA87D8}" presName="sibTrans" presStyleCnt="0"/>
      <dgm:spPr/>
    </dgm:pt>
    <dgm:pt modelId="{9573AF2F-5A69-43B6-97F6-3515BCD0DA7F}" type="pres">
      <dgm:prSet presAssocID="{8E117347-8C7C-47EC-9C2E-43AD8B4D1CB0}" presName="compNode" presStyleCnt="0"/>
      <dgm:spPr/>
    </dgm:pt>
    <dgm:pt modelId="{C41D9125-94FA-4A47-ABE0-04CBB9C625BE}" type="pres">
      <dgm:prSet presAssocID="{8E117347-8C7C-47EC-9C2E-43AD8B4D1CB0}" presName="bgRect" presStyleLbl="bgShp" presStyleIdx="1" presStyleCnt="2"/>
      <dgm:spPr/>
    </dgm:pt>
    <dgm:pt modelId="{B34B353E-7416-4C11-A4CB-D1FA6CD0A8F8}" type="pres">
      <dgm:prSet presAssocID="{8E117347-8C7C-47EC-9C2E-43AD8B4D1C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0315307D-6F40-48A1-8296-E32F2C657A0A}" type="pres">
      <dgm:prSet presAssocID="{8E117347-8C7C-47EC-9C2E-43AD8B4D1CB0}" presName="spaceRect" presStyleCnt="0"/>
      <dgm:spPr/>
    </dgm:pt>
    <dgm:pt modelId="{C169E42F-75DC-4FD4-BA6D-29FEAC18526A}" type="pres">
      <dgm:prSet presAssocID="{8E117347-8C7C-47EC-9C2E-43AD8B4D1CB0}" presName="parTx" presStyleLbl="revTx" presStyleIdx="1" presStyleCnt="2">
        <dgm:presLayoutVars>
          <dgm:chMax val="0"/>
          <dgm:chPref val="0"/>
        </dgm:presLayoutVars>
      </dgm:prSet>
      <dgm:spPr/>
    </dgm:pt>
  </dgm:ptLst>
  <dgm:cxnLst>
    <dgm:cxn modelId="{D51FB100-B669-47B4-A6CD-D245D5F41471}" srcId="{4E5E474B-8E8F-486A-A1FC-9F391678CD18}" destId="{8E117347-8C7C-47EC-9C2E-43AD8B4D1CB0}" srcOrd="1" destOrd="0" parTransId="{45F57388-614A-4A9F-968A-C336074C6199}" sibTransId="{E65111C5-7595-430A-BA83-6BA4566C0CA6}"/>
    <dgm:cxn modelId="{40CC9468-4320-45D6-9595-0E7BAAA90B0A}" type="presOf" srcId="{8E117347-8C7C-47EC-9C2E-43AD8B4D1CB0}" destId="{C169E42F-75DC-4FD4-BA6D-29FEAC18526A}" srcOrd="0" destOrd="0" presId="urn:microsoft.com/office/officeart/2018/2/layout/IconVerticalSolidList"/>
    <dgm:cxn modelId="{31C001B5-0D3F-487B-A53A-5C5A24FF7ACC}" srcId="{4E5E474B-8E8F-486A-A1FC-9F391678CD18}" destId="{55462B88-42CC-42BC-80EE-4A7400CACA7C}" srcOrd="0" destOrd="0" parTransId="{3520DC28-7090-4E6D-8158-81C232217B17}" sibTransId="{3976228A-D551-4AAA-AEE1-FEC07EDA87D8}"/>
    <dgm:cxn modelId="{70C0E4BF-AC37-4FD4-81E6-79C87509AD6A}" type="presOf" srcId="{55462B88-42CC-42BC-80EE-4A7400CACA7C}" destId="{11C1DF79-0230-4F7E-ADCF-BE0586CA4A7A}" srcOrd="0" destOrd="0" presId="urn:microsoft.com/office/officeart/2018/2/layout/IconVerticalSolidList"/>
    <dgm:cxn modelId="{759634C8-6005-42F2-B98E-6039D8ECD1E1}" type="presOf" srcId="{4E5E474B-8E8F-486A-A1FC-9F391678CD18}" destId="{93C53BE3-D3E4-4DDE-8268-78A003ADA024}" srcOrd="0" destOrd="0" presId="urn:microsoft.com/office/officeart/2018/2/layout/IconVerticalSolidList"/>
    <dgm:cxn modelId="{60923DCC-1DEB-4F5B-9CBA-8482FEF630C6}" type="presParOf" srcId="{93C53BE3-D3E4-4DDE-8268-78A003ADA024}" destId="{38A44CED-16EE-46BE-A909-244BE27DE2CD}" srcOrd="0" destOrd="0" presId="urn:microsoft.com/office/officeart/2018/2/layout/IconVerticalSolidList"/>
    <dgm:cxn modelId="{5DA0580F-642F-4900-9E0E-61C6DEFB1B07}" type="presParOf" srcId="{38A44CED-16EE-46BE-A909-244BE27DE2CD}" destId="{45148005-53D4-4E7F-91F3-2DA43328E7DB}" srcOrd="0" destOrd="0" presId="urn:microsoft.com/office/officeart/2018/2/layout/IconVerticalSolidList"/>
    <dgm:cxn modelId="{8AA4F828-6EE9-4033-B7EA-36CEC6718F2B}" type="presParOf" srcId="{38A44CED-16EE-46BE-A909-244BE27DE2CD}" destId="{DEFBCD80-5F8C-4F2B-AF4F-206D99E7F97B}" srcOrd="1" destOrd="0" presId="urn:microsoft.com/office/officeart/2018/2/layout/IconVerticalSolidList"/>
    <dgm:cxn modelId="{7F046D91-3781-47FA-B1B4-152B5EB290E3}" type="presParOf" srcId="{38A44CED-16EE-46BE-A909-244BE27DE2CD}" destId="{08E93EBD-AFDA-4B22-BB21-5AFE2200CF3A}" srcOrd="2" destOrd="0" presId="urn:microsoft.com/office/officeart/2018/2/layout/IconVerticalSolidList"/>
    <dgm:cxn modelId="{84B321CE-7ECC-4D9C-A2FE-8EDD16D67621}" type="presParOf" srcId="{38A44CED-16EE-46BE-A909-244BE27DE2CD}" destId="{11C1DF79-0230-4F7E-ADCF-BE0586CA4A7A}" srcOrd="3" destOrd="0" presId="urn:microsoft.com/office/officeart/2018/2/layout/IconVerticalSolidList"/>
    <dgm:cxn modelId="{E1C3CFA6-9784-4B94-82A9-8764E84ADC18}" type="presParOf" srcId="{93C53BE3-D3E4-4DDE-8268-78A003ADA024}" destId="{8209E144-B548-453D-8D41-9799F62CF83F}" srcOrd="1" destOrd="0" presId="urn:microsoft.com/office/officeart/2018/2/layout/IconVerticalSolidList"/>
    <dgm:cxn modelId="{3AA5E7AC-3373-4C74-BD98-DCE60E358440}" type="presParOf" srcId="{93C53BE3-D3E4-4DDE-8268-78A003ADA024}" destId="{9573AF2F-5A69-43B6-97F6-3515BCD0DA7F}" srcOrd="2" destOrd="0" presId="urn:microsoft.com/office/officeart/2018/2/layout/IconVerticalSolidList"/>
    <dgm:cxn modelId="{709A3D6B-62E3-41BA-A697-5C67D90F09A1}" type="presParOf" srcId="{9573AF2F-5A69-43B6-97F6-3515BCD0DA7F}" destId="{C41D9125-94FA-4A47-ABE0-04CBB9C625BE}" srcOrd="0" destOrd="0" presId="urn:microsoft.com/office/officeart/2018/2/layout/IconVerticalSolidList"/>
    <dgm:cxn modelId="{8C655747-424B-4331-9B8A-D17D93C76010}" type="presParOf" srcId="{9573AF2F-5A69-43B6-97F6-3515BCD0DA7F}" destId="{B34B353E-7416-4C11-A4CB-D1FA6CD0A8F8}" srcOrd="1" destOrd="0" presId="urn:microsoft.com/office/officeart/2018/2/layout/IconVerticalSolidList"/>
    <dgm:cxn modelId="{080E4D93-30CB-4F18-8B6C-9F1D6581A093}" type="presParOf" srcId="{9573AF2F-5A69-43B6-97F6-3515BCD0DA7F}" destId="{0315307D-6F40-48A1-8296-E32F2C657A0A}" srcOrd="2" destOrd="0" presId="urn:microsoft.com/office/officeart/2018/2/layout/IconVerticalSolidList"/>
    <dgm:cxn modelId="{041CC435-1550-4E16-9698-1EA09FFB6E40}" type="presParOf" srcId="{9573AF2F-5A69-43B6-97F6-3515BCD0DA7F}" destId="{C169E42F-75DC-4FD4-BA6D-29FEAC1852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687C2-A0D8-B64A-A7B3-D27E02D31896}" type="doc">
      <dgm:prSet loTypeId="urn:microsoft.com/office/officeart/2005/8/layout/process2" loCatId="" qsTypeId="urn:microsoft.com/office/officeart/2005/8/quickstyle/simple1" qsCatId="simple" csTypeId="urn:microsoft.com/office/officeart/2005/8/colors/accent1_2" csCatId="accent1" phldr="1"/>
      <dgm:spPr/>
    </dgm:pt>
    <dgm:pt modelId="{E0FFEA80-6F38-A449-8E15-85EEDDE28E31}">
      <dgm:prSet phldrT="[Text]"/>
      <dgm:spPr/>
      <dgm:t>
        <a:bodyPr/>
        <a:lstStyle/>
        <a:p>
          <a:r>
            <a:rPr lang="en-US">
              <a:latin typeface="+mj-lt"/>
            </a:rPr>
            <a:t>Input Layer</a:t>
          </a:r>
        </a:p>
      </dgm:t>
    </dgm:pt>
    <dgm:pt modelId="{7C6A2F22-5572-9B4D-8299-FC8A56C6C785}" type="parTrans" cxnId="{D6165878-9192-7542-936B-C35336604E75}">
      <dgm:prSet/>
      <dgm:spPr/>
      <dgm:t>
        <a:bodyPr/>
        <a:lstStyle/>
        <a:p>
          <a:endParaRPr lang="en-US">
            <a:latin typeface="+mj-lt"/>
          </a:endParaRPr>
        </a:p>
      </dgm:t>
    </dgm:pt>
    <dgm:pt modelId="{BB8E48FB-C1AB-D24F-8977-FC2CE4C55F41}" type="sibTrans" cxnId="{D6165878-9192-7542-936B-C35336604E75}">
      <dgm:prSet/>
      <dgm:spPr/>
      <dgm:t>
        <a:bodyPr/>
        <a:lstStyle/>
        <a:p>
          <a:endParaRPr lang="en-US">
            <a:latin typeface="+mj-lt"/>
          </a:endParaRPr>
        </a:p>
      </dgm:t>
    </dgm:pt>
    <dgm:pt modelId="{04C7462C-2C3C-3040-95A3-AC3A5D20FEF3}">
      <dgm:prSet phldrT="[Text]"/>
      <dgm:spPr/>
      <dgm:t>
        <a:bodyPr/>
        <a:lstStyle/>
        <a:p>
          <a:r>
            <a:rPr lang="en-US">
              <a:latin typeface="+mj-lt"/>
            </a:rPr>
            <a:t>Dense, 128, ReLU, L2</a:t>
          </a:r>
        </a:p>
      </dgm:t>
    </dgm:pt>
    <dgm:pt modelId="{3FFF401C-064A-D84A-84FC-DF0FA4F7B51C}" type="parTrans" cxnId="{133B481C-8F42-EC47-9BDE-E48AA64DA747}">
      <dgm:prSet/>
      <dgm:spPr/>
      <dgm:t>
        <a:bodyPr/>
        <a:lstStyle/>
        <a:p>
          <a:endParaRPr lang="en-US">
            <a:latin typeface="+mj-lt"/>
          </a:endParaRPr>
        </a:p>
      </dgm:t>
    </dgm:pt>
    <dgm:pt modelId="{EFAD46E8-86FB-C64A-8D94-155A685606B3}" type="sibTrans" cxnId="{133B481C-8F42-EC47-9BDE-E48AA64DA747}">
      <dgm:prSet/>
      <dgm:spPr/>
      <dgm:t>
        <a:bodyPr/>
        <a:lstStyle/>
        <a:p>
          <a:endParaRPr lang="en-US">
            <a:latin typeface="+mj-lt"/>
          </a:endParaRPr>
        </a:p>
      </dgm:t>
    </dgm:pt>
    <dgm:pt modelId="{11321364-DAE0-E142-8A97-A3F4BEA0A1E8}">
      <dgm:prSet phldrT="[Text]"/>
      <dgm:spPr/>
      <dgm:t>
        <a:bodyPr/>
        <a:lstStyle/>
        <a:p>
          <a:r>
            <a:rPr lang="en-US">
              <a:latin typeface="+mj-lt"/>
            </a:rPr>
            <a:t>Dense, 64, ReLU, L2</a:t>
          </a:r>
        </a:p>
      </dgm:t>
    </dgm:pt>
    <dgm:pt modelId="{FF56B14D-E616-844D-95CA-A82C678216B4}" type="parTrans" cxnId="{8C27102F-67B8-4045-858E-3D40D0BA2341}">
      <dgm:prSet/>
      <dgm:spPr/>
      <dgm:t>
        <a:bodyPr/>
        <a:lstStyle/>
        <a:p>
          <a:endParaRPr lang="en-US">
            <a:latin typeface="+mj-lt"/>
          </a:endParaRPr>
        </a:p>
      </dgm:t>
    </dgm:pt>
    <dgm:pt modelId="{6CD8F8DA-2919-014F-8D35-F2728BC18312}" type="sibTrans" cxnId="{8C27102F-67B8-4045-858E-3D40D0BA2341}">
      <dgm:prSet/>
      <dgm:spPr/>
      <dgm:t>
        <a:bodyPr/>
        <a:lstStyle/>
        <a:p>
          <a:endParaRPr lang="en-US">
            <a:latin typeface="+mj-lt"/>
          </a:endParaRPr>
        </a:p>
      </dgm:t>
    </dgm:pt>
    <dgm:pt modelId="{EBBB83C3-F86A-E94F-916A-80EA37BA6F7C}">
      <dgm:prSet/>
      <dgm:spPr/>
      <dgm:t>
        <a:bodyPr/>
        <a:lstStyle/>
        <a:p>
          <a:r>
            <a:rPr lang="en-US">
              <a:latin typeface="+mj-lt"/>
            </a:rPr>
            <a:t>Dense, 32, ReLU, L2</a:t>
          </a:r>
        </a:p>
      </dgm:t>
    </dgm:pt>
    <dgm:pt modelId="{2C2312A8-6233-8147-92C5-20AF9380CB73}" type="parTrans" cxnId="{10A58D9F-AA42-4346-8792-E68B164F88B5}">
      <dgm:prSet/>
      <dgm:spPr/>
      <dgm:t>
        <a:bodyPr/>
        <a:lstStyle/>
        <a:p>
          <a:endParaRPr lang="en-US">
            <a:latin typeface="+mj-lt"/>
          </a:endParaRPr>
        </a:p>
      </dgm:t>
    </dgm:pt>
    <dgm:pt modelId="{C744131C-F237-AA42-A3EC-1867E8B89606}" type="sibTrans" cxnId="{10A58D9F-AA42-4346-8792-E68B164F88B5}">
      <dgm:prSet/>
      <dgm:spPr/>
      <dgm:t>
        <a:bodyPr/>
        <a:lstStyle/>
        <a:p>
          <a:endParaRPr lang="en-US">
            <a:latin typeface="+mj-lt"/>
          </a:endParaRPr>
        </a:p>
      </dgm:t>
    </dgm:pt>
    <dgm:pt modelId="{B671EBC6-3C14-1740-BD87-40413F94C85D}">
      <dgm:prSet/>
      <dgm:spPr/>
      <dgm:t>
        <a:bodyPr/>
        <a:lstStyle/>
        <a:p>
          <a:r>
            <a:rPr lang="en-US">
              <a:latin typeface="+mj-lt"/>
            </a:rPr>
            <a:t>Output Layer</a:t>
          </a:r>
        </a:p>
      </dgm:t>
    </dgm:pt>
    <dgm:pt modelId="{6A97F8D9-1846-7047-AD1D-87F158B47EF7}" type="parTrans" cxnId="{7FB5939D-CE08-D247-95AC-E605B1DF7E54}">
      <dgm:prSet/>
      <dgm:spPr/>
      <dgm:t>
        <a:bodyPr/>
        <a:lstStyle/>
        <a:p>
          <a:endParaRPr lang="en-US">
            <a:latin typeface="+mj-lt"/>
          </a:endParaRPr>
        </a:p>
      </dgm:t>
    </dgm:pt>
    <dgm:pt modelId="{B3C393E5-17C2-D147-9C83-378DCEB61454}" type="sibTrans" cxnId="{7FB5939D-CE08-D247-95AC-E605B1DF7E54}">
      <dgm:prSet/>
      <dgm:spPr/>
      <dgm:t>
        <a:bodyPr/>
        <a:lstStyle/>
        <a:p>
          <a:endParaRPr lang="en-US">
            <a:latin typeface="+mj-lt"/>
          </a:endParaRPr>
        </a:p>
      </dgm:t>
    </dgm:pt>
    <dgm:pt modelId="{DEBB9FA0-3158-1141-8330-EE97E2834210}" type="pres">
      <dgm:prSet presAssocID="{35D687C2-A0D8-B64A-A7B3-D27E02D31896}" presName="linearFlow" presStyleCnt="0">
        <dgm:presLayoutVars>
          <dgm:resizeHandles val="exact"/>
        </dgm:presLayoutVars>
      </dgm:prSet>
      <dgm:spPr/>
    </dgm:pt>
    <dgm:pt modelId="{46E2E8E7-00EF-E64A-B10E-EE294E4F52EC}" type="pres">
      <dgm:prSet presAssocID="{E0FFEA80-6F38-A449-8E15-85EEDDE28E31}" presName="node" presStyleLbl="node1" presStyleIdx="0" presStyleCnt="5" custScaleX="94509">
        <dgm:presLayoutVars>
          <dgm:bulletEnabled val="1"/>
        </dgm:presLayoutVars>
      </dgm:prSet>
      <dgm:spPr/>
    </dgm:pt>
    <dgm:pt modelId="{2A0E084A-BAC8-614B-BC1D-D19A189A7026}" type="pres">
      <dgm:prSet presAssocID="{BB8E48FB-C1AB-D24F-8977-FC2CE4C55F41}" presName="sibTrans" presStyleLbl="sibTrans2D1" presStyleIdx="0" presStyleCnt="4"/>
      <dgm:spPr/>
    </dgm:pt>
    <dgm:pt modelId="{30D631E0-A514-4D48-BD40-99D474C0BB5B}" type="pres">
      <dgm:prSet presAssocID="{BB8E48FB-C1AB-D24F-8977-FC2CE4C55F41}" presName="connectorText" presStyleLbl="sibTrans2D1" presStyleIdx="0" presStyleCnt="4"/>
      <dgm:spPr/>
    </dgm:pt>
    <dgm:pt modelId="{C1921BAF-9C33-614C-B079-960D9AF32B01}" type="pres">
      <dgm:prSet presAssocID="{04C7462C-2C3C-3040-95A3-AC3A5D20FEF3}" presName="node" presStyleLbl="node1" presStyleIdx="1" presStyleCnt="5">
        <dgm:presLayoutVars>
          <dgm:bulletEnabled val="1"/>
        </dgm:presLayoutVars>
      </dgm:prSet>
      <dgm:spPr/>
    </dgm:pt>
    <dgm:pt modelId="{1189D03A-D13E-754C-8968-E78825228FCA}" type="pres">
      <dgm:prSet presAssocID="{EFAD46E8-86FB-C64A-8D94-155A685606B3}" presName="sibTrans" presStyleLbl="sibTrans2D1" presStyleIdx="1" presStyleCnt="4"/>
      <dgm:spPr/>
    </dgm:pt>
    <dgm:pt modelId="{E74028E7-CAFE-E241-8F2E-E048EE0425BB}" type="pres">
      <dgm:prSet presAssocID="{EFAD46E8-86FB-C64A-8D94-155A685606B3}" presName="connectorText" presStyleLbl="sibTrans2D1" presStyleIdx="1" presStyleCnt="4"/>
      <dgm:spPr/>
    </dgm:pt>
    <dgm:pt modelId="{0D57A32A-290E-924B-A5AE-EC77F6143D7D}" type="pres">
      <dgm:prSet presAssocID="{11321364-DAE0-E142-8A97-A3F4BEA0A1E8}" presName="node" presStyleLbl="node1" presStyleIdx="2" presStyleCnt="5">
        <dgm:presLayoutVars>
          <dgm:bulletEnabled val="1"/>
        </dgm:presLayoutVars>
      </dgm:prSet>
      <dgm:spPr/>
    </dgm:pt>
    <dgm:pt modelId="{4CCDF11F-7FF7-1D4C-9E92-653C46FBFB6A}" type="pres">
      <dgm:prSet presAssocID="{6CD8F8DA-2919-014F-8D35-F2728BC18312}" presName="sibTrans" presStyleLbl="sibTrans2D1" presStyleIdx="2" presStyleCnt="4"/>
      <dgm:spPr/>
    </dgm:pt>
    <dgm:pt modelId="{D90EF998-4D85-6D47-AEA3-0C392AF4FDCA}" type="pres">
      <dgm:prSet presAssocID="{6CD8F8DA-2919-014F-8D35-F2728BC18312}" presName="connectorText" presStyleLbl="sibTrans2D1" presStyleIdx="2" presStyleCnt="4"/>
      <dgm:spPr/>
    </dgm:pt>
    <dgm:pt modelId="{8974FBA1-E129-8A42-B2B5-0FC108D75F33}" type="pres">
      <dgm:prSet presAssocID="{EBBB83C3-F86A-E94F-916A-80EA37BA6F7C}" presName="node" presStyleLbl="node1" presStyleIdx="3" presStyleCnt="5">
        <dgm:presLayoutVars>
          <dgm:bulletEnabled val="1"/>
        </dgm:presLayoutVars>
      </dgm:prSet>
      <dgm:spPr/>
    </dgm:pt>
    <dgm:pt modelId="{74187296-F846-DB41-A6D6-8DCE34E40851}" type="pres">
      <dgm:prSet presAssocID="{C744131C-F237-AA42-A3EC-1867E8B89606}" presName="sibTrans" presStyleLbl="sibTrans2D1" presStyleIdx="3" presStyleCnt="4"/>
      <dgm:spPr/>
    </dgm:pt>
    <dgm:pt modelId="{17B85F24-7CFF-1843-BC98-AD37545830B7}" type="pres">
      <dgm:prSet presAssocID="{C744131C-F237-AA42-A3EC-1867E8B89606}" presName="connectorText" presStyleLbl="sibTrans2D1" presStyleIdx="3" presStyleCnt="4"/>
      <dgm:spPr/>
    </dgm:pt>
    <dgm:pt modelId="{A704A7A6-A25A-E440-9A41-457C4076CC85}" type="pres">
      <dgm:prSet presAssocID="{B671EBC6-3C14-1740-BD87-40413F94C85D}" presName="node" presStyleLbl="node1" presStyleIdx="4" presStyleCnt="5">
        <dgm:presLayoutVars>
          <dgm:bulletEnabled val="1"/>
        </dgm:presLayoutVars>
      </dgm:prSet>
      <dgm:spPr/>
    </dgm:pt>
  </dgm:ptLst>
  <dgm:cxnLst>
    <dgm:cxn modelId="{133B481C-8F42-EC47-9BDE-E48AA64DA747}" srcId="{35D687C2-A0D8-B64A-A7B3-D27E02D31896}" destId="{04C7462C-2C3C-3040-95A3-AC3A5D20FEF3}" srcOrd="1" destOrd="0" parTransId="{3FFF401C-064A-D84A-84FC-DF0FA4F7B51C}" sibTransId="{EFAD46E8-86FB-C64A-8D94-155A685606B3}"/>
    <dgm:cxn modelId="{5B677025-AA5F-3C45-A1CF-485C6ED6E123}" type="presOf" srcId="{C744131C-F237-AA42-A3EC-1867E8B89606}" destId="{17B85F24-7CFF-1843-BC98-AD37545830B7}" srcOrd="1" destOrd="0" presId="urn:microsoft.com/office/officeart/2005/8/layout/process2"/>
    <dgm:cxn modelId="{8C27102F-67B8-4045-858E-3D40D0BA2341}" srcId="{35D687C2-A0D8-B64A-A7B3-D27E02D31896}" destId="{11321364-DAE0-E142-8A97-A3F4BEA0A1E8}" srcOrd="2" destOrd="0" parTransId="{FF56B14D-E616-844D-95CA-A82C678216B4}" sibTransId="{6CD8F8DA-2919-014F-8D35-F2728BC18312}"/>
    <dgm:cxn modelId="{7D149E50-B4EA-F246-A727-552BF5AADB74}" type="presOf" srcId="{6CD8F8DA-2919-014F-8D35-F2728BC18312}" destId="{D90EF998-4D85-6D47-AEA3-0C392AF4FDCA}" srcOrd="1" destOrd="0" presId="urn:microsoft.com/office/officeart/2005/8/layout/process2"/>
    <dgm:cxn modelId="{FBE29655-5F94-0245-876C-16B3D2B65B41}" type="presOf" srcId="{04C7462C-2C3C-3040-95A3-AC3A5D20FEF3}" destId="{C1921BAF-9C33-614C-B079-960D9AF32B01}" srcOrd="0" destOrd="0" presId="urn:microsoft.com/office/officeart/2005/8/layout/process2"/>
    <dgm:cxn modelId="{9A4B7869-068D-574B-91C7-94A53602AE4D}" type="presOf" srcId="{EBBB83C3-F86A-E94F-916A-80EA37BA6F7C}" destId="{8974FBA1-E129-8A42-B2B5-0FC108D75F33}" srcOrd="0" destOrd="0" presId="urn:microsoft.com/office/officeart/2005/8/layout/process2"/>
    <dgm:cxn modelId="{D6165878-9192-7542-936B-C35336604E75}" srcId="{35D687C2-A0D8-B64A-A7B3-D27E02D31896}" destId="{E0FFEA80-6F38-A449-8E15-85EEDDE28E31}" srcOrd="0" destOrd="0" parTransId="{7C6A2F22-5572-9B4D-8299-FC8A56C6C785}" sibTransId="{BB8E48FB-C1AB-D24F-8977-FC2CE4C55F41}"/>
    <dgm:cxn modelId="{2822C58C-2BC1-3F4E-A53C-00BCFCA2EB23}" type="presOf" srcId="{E0FFEA80-6F38-A449-8E15-85EEDDE28E31}" destId="{46E2E8E7-00EF-E64A-B10E-EE294E4F52EC}" srcOrd="0" destOrd="0" presId="urn:microsoft.com/office/officeart/2005/8/layout/process2"/>
    <dgm:cxn modelId="{8C6DB79C-4D8A-AC45-8421-F9E634CE4349}" type="presOf" srcId="{EFAD46E8-86FB-C64A-8D94-155A685606B3}" destId="{1189D03A-D13E-754C-8968-E78825228FCA}" srcOrd="0" destOrd="0" presId="urn:microsoft.com/office/officeart/2005/8/layout/process2"/>
    <dgm:cxn modelId="{7FB5939D-CE08-D247-95AC-E605B1DF7E54}" srcId="{35D687C2-A0D8-B64A-A7B3-D27E02D31896}" destId="{B671EBC6-3C14-1740-BD87-40413F94C85D}" srcOrd="4" destOrd="0" parTransId="{6A97F8D9-1846-7047-AD1D-87F158B47EF7}" sibTransId="{B3C393E5-17C2-D147-9C83-378DCEB61454}"/>
    <dgm:cxn modelId="{10A58D9F-AA42-4346-8792-E68B164F88B5}" srcId="{35D687C2-A0D8-B64A-A7B3-D27E02D31896}" destId="{EBBB83C3-F86A-E94F-916A-80EA37BA6F7C}" srcOrd="3" destOrd="0" parTransId="{2C2312A8-6233-8147-92C5-20AF9380CB73}" sibTransId="{C744131C-F237-AA42-A3EC-1867E8B89606}"/>
    <dgm:cxn modelId="{7041A3AF-4AB2-D54E-BB62-D91CBD5D1D0B}" type="presOf" srcId="{BB8E48FB-C1AB-D24F-8977-FC2CE4C55F41}" destId="{30D631E0-A514-4D48-BD40-99D474C0BB5B}" srcOrd="1" destOrd="0" presId="urn:microsoft.com/office/officeart/2005/8/layout/process2"/>
    <dgm:cxn modelId="{2123E0BD-DB7F-5142-9B76-8B62400C6A6F}" type="presOf" srcId="{11321364-DAE0-E142-8A97-A3F4BEA0A1E8}" destId="{0D57A32A-290E-924B-A5AE-EC77F6143D7D}" srcOrd="0" destOrd="0" presId="urn:microsoft.com/office/officeart/2005/8/layout/process2"/>
    <dgm:cxn modelId="{CA82B5C5-04A0-0C49-A308-2077E0AD1143}" type="presOf" srcId="{6CD8F8DA-2919-014F-8D35-F2728BC18312}" destId="{4CCDF11F-7FF7-1D4C-9E92-653C46FBFB6A}" srcOrd="0" destOrd="0" presId="urn:microsoft.com/office/officeart/2005/8/layout/process2"/>
    <dgm:cxn modelId="{A58B55CE-E980-DB4C-AB1D-7E756E99F5DA}" type="presOf" srcId="{EFAD46E8-86FB-C64A-8D94-155A685606B3}" destId="{E74028E7-CAFE-E241-8F2E-E048EE0425BB}" srcOrd="1" destOrd="0" presId="urn:microsoft.com/office/officeart/2005/8/layout/process2"/>
    <dgm:cxn modelId="{A7F5F9E5-E07F-7A41-A2D9-D81187785BB2}" type="presOf" srcId="{35D687C2-A0D8-B64A-A7B3-D27E02D31896}" destId="{DEBB9FA0-3158-1141-8330-EE97E2834210}" srcOrd="0" destOrd="0" presId="urn:microsoft.com/office/officeart/2005/8/layout/process2"/>
    <dgm:cxn modelId="{7061B1E8-8FE4-BB46-80A3-F2B547D49234}" type="presOf" srcId="{C744131C-F237-AA42-A3EC-1867E8B89606}" destId="{74187296-F846-DB41-A6D6-8DCE34E40851}" srcOrd="0" destOrd="0" presId="urn:microsoft.com/office/officeart/2005/8/layout/process2"/>
    <dgm:cxn modelId="{3B4C69F8-A25E-7942-AC48-060407060D78}" type="presOf" srcId="{BB8E48FB-C1AB-D24F-8977-FC2CE4C55F41}" destId="{2A0E084A-BAC8-614B-BC1D-D19A189A7026}" srcOrd="0" destOrd="0" presId="urn:microsoft.com/office/officeart/2005/8/layout/process2"/>
    <dgm:cxn modelId="{EBE901FD-E275-6044-BAA3-62D26EFF7526}" type="presOf" srcId="{B671EBC6-3C14-1740-BD87-40413F94C85D}" destId="{A704A7A6-A25A-E440-9A41-457C4076CC85}" srcOrd="0" destOrd="0" presId="urn:microsoft.com/office/officeart/2005/8/layout/process2"/>
    <dgm:cxn modelId="{C3A50C80-D5F0-8244-855B-74DCF3F7EDD5}" type="presParOf" srcId="{DEBB9FA0-3158-1141-8330-EE97E2834210}" destId="{46E2E8E7-00EF-E64A-B10E-EE294E4F52EC}" srcOrd="0" destOrd="0" presId="urn:microsoft.com/office/officeart/2005/8/layout/process2"/>
    <dgm:cxn modelId="{90381A06-E189-074B-871C-B8C703A50E11}" type="presParOf" srcId="{DEBB9FA0-3158-1141-8330-EE97E2834210}" destId="{2A0E084A-BAC8-614B-BC1D-D19A189A7026}" srcOrd="1" destOrd="0" presId="urn:microsoft.com/office/officeart/2005/8/layout/process2"/>
    <dgm:cxn modelId="{0140A7FD-312A-6448-B76D-AF09CECD7DD3}" type="presParOf" srcId="{2A0E084A-BAC8-614B-BC1D-D19A189A7026}" destId="{30D631E0-A514-4D48-BD40-99D474C0BB5B}" srcOrd="0" destOrd="0" presId="urn:microsoft.com/office/officeart/2005/8/layout/process2"/>
    <dgm:cxn modelId="{DDDF39A5-07AD-F042-9BF1-EFC216220794}" type="presParOf" srcId="{DEBB9FA0-3158-1141-8330-EE97E2834210}" destId="{C1921BAF-9C33-614C-B079-960D9AF32B01}" srcOrd="2" destOrd="0" presId="urn:microsoft.com/office/officeart/2005/8/layout/process2"/>
    <dgm:cxn modelId="{E2C4FA43-9A11-0044-AC45-732A765AC464}" type="presParOf" srcId="{DEBB9FA0-3158-1141-8330-EE97E2834210}" destId="{1189D03A-D13E-754C-8968-E78825228FCA}" srcOrd="3" destOrd="0" presId="urn:microsoft.com/office/officeart/2005/8/layout/process2"/>
    <dgm:cxn modelId="{55C25416-7C52-2244-BED2-7799FA20387C}" type="presParOf" srcId="{1189D03A-D13E-754C-8968-E78825228FCA}" destId="{E74028E7-CAFE-E241-8F2E-E048EE0425BB}" srcOrd="0" destOrd="0" presId="urn:microsoft.com/office/officeart/2005/8/layout/process2"/>
    <dgm:cxn modelId="{0BF1ED58-5C8B-A349-9686-0C599DADD0F2}" type="presParOf" srcId="{DEBB9FA0-3158-1141-8330-EE97E2834210}" destId="{0D57A32A-290E-924B-A5AE-EC77F6143D7D}" srcOrd="4" destOrd="0" presId="urn:microsoft.com/office/officeart/2005/8/layout/process2"/>
    <dgm:cxn modelId="{6E60D5D0-9A4E-924B-9792-C840095D52E0}" type="presParOf" srcId="{DEBB9FA0-3158-1141-8330-EE97E2834210}" destId="{4CCDF11F-7FF7-1D4C-9E92-653C46FBFB6A}" srcOrd="5" destOrd="0" presId="urn:microsoft.com/office/officeart/2005/8/layout/process2"/>
    <dgm:cxn modelId="{A0F4F019-268F-2E44-ACF5-C022E0C52E44}" type="presParOf" srcId="{4CCDF11F-7FF7-1D4C-9E92-653C46FBFB6A}" destId="{D90EF998-4D85-6D47-AEA3-0C392AF4FDCA}" srcOrd="0" destOrd="0" presId="urn:microsoft.com/office/officeart/2005/8/layout/process2"/>
    <dgm:cxn modelId="{D642CAC6-1DD3-6140-B171-8EDEEBDA4A94}" type="presParOf" srcId="{DEBB9FA0-3158-1141-8330-EE97E2834210}" destId="{8974FBA1-E129-8A42-B2B5-0FC108D75F33}" srcOrd="6" destOrd="0" presId="urn:microsoft.com/office/officeart/2005/8/layout/process2"/>
    <dgm:cxn modelId="{69BC416D-7916-C446-B20F-FDCC97507535}" type="presParOf" srcId="{DEBB9FA0-3158-1141-8330-EE97E2834210}" destId="{74187296-F846-DB41-A6D6-8DCE34E40851}" srcOrd="7" destOrd="0" presId="urn:microsoft.com/office/officeart/2005/8/layout/process2"/>
    <dgm:cxn modelId="{4FC1F484-A368-6648-AEA8-53C92EA80DDF}" type="presParOf" srcId="{74187296-F846-DB41-A6D6-8DCE34E40851}" destId="{17B85F24-7CFF-1843-BC98-AD37545830B7}" srcOrd="0" destOrd="0" presId="urn:microsoft.com/office/officeart/2005/8/layout/process2"/>
    <dgm:cxn modelId="{007AC3C1-79F2-7946-B572-E1C1F4F79A69}" type="presParOf" srcId="{DEBB9FA0-3158-1141-8330-EE97E2834210}" destId="{A704A7A6-A25A-E440-9A41-457C4076CC85}"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833C4-9092-48F5-8891-5D953AE569C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12A10541-EC2F-4D6B-884D-052233AC75CF}">
      <dgm:prSet/>
      <dgm:spPr/>
      <dgm:t>
        <a:bodyPr/>
        <a:lstStyle/>
        <a:p>
          <a:r>
            <a:rPr lang="en-US"/>
            <a:t>Optimized L2 regularization level</a:t>
          </a:r>
        </a:p>
      </dgm:t>
    </dgm:pt>
    <dgm:pt modelId="{4D11E8F2-80A0-4CB3-93BD-64F7775F31D7}" type="parTrans" cxnId="{E7FD786D-428D-4A63-AA4A-262DEFA3AE73}">
      <dgm:prSet/>
      <dgm:spPr/>
      <dgm:t>
        <a:bodyPr/>
        <a:lstStyle/>
        <a:p>
          <a:endParaRPr lang="en-US"/>
        </a:p>
      </dgm:t>
    </dgm:pt>
    <dgm:pt modelId="{D03D3EA2-08C1-440D-8F55-EEEF041EE573}" type="sibTrans" cxnId="{E7FD786D-428D-4A63-AA4A-262DEFA3AE73}">
      <dgm:prSet/>
      <dgm:spPr/>
      <dgm:t>
        <a:bodyPr/>
        <a:lstStyle/>
        <a:p>
          <a:endParaRPr lang="en-US"/>
        </a:p>
      </dgm:t>
    </dgm:pt>
    <dgm:pt modelId="{738D7501-838A-49A6-B005-8C5B2F2B8F10}">
      <dgm:prSet/>
      <dgm:spPr/>
      <dgm:t>
        <a:bodyPr/>
        <a:lstStyle/>
        <a:p>
          <a:r>
            <a:rPr lang="en-US"/>
            <a:t>Evaluated levels </a:t>
          </a:r>
        </a:p>
      </dgm:t>
    </dgm:pt>
    <dgm:pt modelId="{11B4F1BC-16B7-4D16-9302-D512EF54F69A}" type="parTrans" cxnId="{F257612B-283B-4880-A5B2-9100A61E34DA}">
      <dgm:prSet/>
      <dgm:spPr/>
      <dgm:t>
        <a:bodyPr/>
        <a:lstStyle/>
        <a:p>
          <a:endParaRPr lang="en-US"/>
        </a:p>
      </dgm:t>
    </dgm:pt>
    <dgm:pt modelId="{A1E3CB05-3211-4236-883A-900D6EE30326}" type="sibTrans" cxnId="{F257612B-283B-4880-A5B2-9100A61E34DA}">
      <dgm:prSet/>
      <dgm:spPr/>
      <dgm:t>
        <a:bodyPr/>
        <a:lstStyle/>
        <a:p>
          <a:endParaRPr lang="en-US"/>
        </a:p>
      </dgm:t>
    </dgm:pt>
    <dgm:pt modelId="{68D6F49E-0A19-473D-90BE-AEB48F12BEAB}">
      <dgm:prSet/>
      <dgm:spPr/>
      <dgm:t>
        <a:bodyPr/>
        <a:lstStyle/>
        <a:p>
          <a:r>
            <a:rPr lang="en-US"/>
            <a:t>0.18</a:t>
          </a:r>
        </a:p>
      </dgm:t>
    </dgm:pt>
    <dgm:pt modelId="{1051E5B7-7C16-4192-AA1A-92BBAF3366E1}" type="parTrans" cxnId="{8B3E3DA1-E369-4EC0-802F-A2E6B7780C6F}">
      <dgm:prSet/>
      <dgm:spPr/>
      <dgm:t>
        <a:bodyPr/>
        <a:lstStyle/>
        <a:p>
          <a:endParaRPr lang="en-US"/>
        </a:p>
      </dgm:t>
    </dgm:pt>
    <dgm:pt modelId="{F06066FD-D3D6-46C2-A30F-69E6C5CAB1D4}" type="sibTrans" cxnId="{8B3E3DA1-E369-4EC0-802F-A2E6B7780C6F}">
      <dgm:prSet/>
      <dgm:spPr/>
      <dgm:t>
        <a:bodyPr/>
        <a:lstStyle/>
        <a:p>
          <a:endParaRPr lang="en-US"/>
        </a:p>
      </dgm:t>
    </dgm:pt>
    <dgm:pt modelId="{E6A803C2-B633-40F2-AEA9-9236308E33AA}">
      <dgm:prSet/>
      <dgm:spPr/>
      <dgm:t>
        <a:bodyPr/>
        <a:lstStyle/>
        <a:p>
          <a:r>
            <a:rPr lang="en-US"/>
            <a:t>0.2</a:t>
          </a:r>
        </a:p>
      </dgm:t>
    </dgm:pt>
    <dgm:pt modelId="{70CE3FCA-3E5B-4DF4-A63D-3D906FF7CD74}" type="parTrans" cxnId="{8B39FBA7-871E-404D-BA57-9958FCF30934}">
      <dgm:prSet/>
      <dgm:spPr/>
      <dgm:t>
        <a:bodyPr/>
        <a:lstStyle/>
        <a:p>
          <a:endParaRPr lang="en-US"/>
        </a:p>
      </dgm:t>
    </dgm:pt>
    <dgm:pt modelId="{C50C304D-D5AC-406C-A159-FD8AF6DC4A1B}" type="sibTrans" cxnId="{8B39FBA7-871E-404D-BA57-9958FCF30934}">
      <dgm:prSet/>
      <dgm:spPr/>
      <dgm:t>
        <a:bodyPr/>
        <a:lstStyle/>
        <a:p>
          <a:endParaRPr lang="en-US"/>
        </a:p>
      </dgm:t>
    </dgm:pt>
    <dgm:pt modelId="{CE0A1B25-FAEB-4EBD-8A90-C6642D9CCCB9}">
      <dgm:prSet/>
      <dgm:spPr/>
      <dgm:t>
        <a:bodyPr/>
        <a:lstStyle/>
        <a:p>
          <a:r>
            <a:rPr lang="en-US"/>
            <a:t>0.22</a:t>
          </a:r>
        </a:p>
      </dgm:t>
    </dgm:pt>
    <dgm:pt modelId="{174F8EC2-C6F5-441E-8B66-EF4F5626C5E2}" type="parTrans" cxnId="{6FBB7E42-50CD-44D0-B1B4-7521B2E9634E}">
      <dgm:prSet/>
      <dgm:spPr/>
      <dgm:t>
        <a:bodyPr/>
        <a:lstStyle/>
        <a:p>
          <a:endParaRPr lang="en-US"/>
        </a:p>
      </dgm:t>
    </dgm:pt>
    <dgm:pt modelId="{3E5AC1A7-546B-40CA-81CC-5961AB42D514}" type="sibTrans" cxnId="{6FBB7E42-50CD-44D0-B1B4-7521B2E9634E}">
      <dgm:prSet/>
      <dgm:spPr/>
      <dgm:t>
        <a:bodyPr/>
        <a:lstStyle/>
        <a:p>
          <a:endParaRPr lang="en-US"/>
        </a:p>
      </dgm:t>
    </dgm:pt>
    <dgm:pt modelId="{560CBED0-304F-48DF-92B9-254F37232FF9}">
      <dgm:prSet/>
      <dgm:spPr/>
      <dgm:t>
        <a:bodyPr/>
        <a:lstStyle/>
        <a:p>
          <a:r>
            <a:rPr lang="en-US"/>
            <a:t>0.24</a:t>
          </a:r>
        </a:p>
      </dgm:t>
    </dgm:pt>
    <dgm:pt modelId="{CA4E8E9F-9F21-4951-9DF2-4057C5340179}" type="parTrans" cxnId="{96170B53-E75D-459E-A8D1-3DD9BCDDBF8C}">
      <dgm:prSet/>
      <dgm:spPr/>
      <dgm:t>
        <a:bodyPr/>
        <a:lstStyle/>
        <a:p>
          <a:endParaRPr lang="en-US"/>
        </a:p>
      </dgm:t>
    </dgm:pt>
    <dgm:pt modelId="{328DEF13-7D87-475E-A98C-F9493608DF9F}" type="sibTrans" cxnId="{96170B53-E75D-459E-A8D1-3DD9BCDDBF8C}">
      <dgm:prSet/>
      <dgm:spPr/>
      <dgm:t>
        <a:bodyPr/>
        <a:lstStyle/>
        <a:p>
          <a:endParaRPr lang="en-US"/>
        </a:p>
      </dgm:t>
    </dgm:pt>
    <dgm:pt modelId="{A4A495B3-4BEB-4AF7-8BCA-C55E04EE4F98}">
      <dgm:prSet/>
      <dgm:spPr/>
      <dgm:t>
        <a:bodyPr/>
        <a:lstStyle/>
        <a:p>
          <a:r>
            <a:rPr lang="en-US"/>
            <a:t>0.28</a:t>
          </a:r>
        </a:p>
      </dgm:t>
    </dgm:pt>
    <dgm:pt modelId="{41F8FACA-7F3B-4587-BD93-70BBAAD5FDBB}" type="parTrans" cxnId="{4FF3730E-2647-4D95-A058-AC4814E8605D}">
      <dgm:prSet/>
      <dgm:spPr/>
      <dgm:t>
        <a:bodyPr/>
        <a:lstStyle/>
        <a:p>
          <a:endParaRPr lang="en-US"/>
        </a:p>
      </dgm:t>
    </dgm:pt>
    <dgm:pt modelId="{058DCAE6-9801-4A65-8EAA-CB8492AA9F44}" type="sibTrans" cxnId="{4FF3730E-2647-4D95-A058-AC4814E8605D}">
      <dgm:prSet/>
      <dgm:spPr/>
      <dgm:t>
        <a:bodyPr/>
        <a:lstStyle/>
        <a:p>
          <a:endParaRPr lang="en-US"/>
        </a:p>
      </dgm:t>
    </dgm:pt>
    <dgm:pt modelId="{A7D96B82-DDC3-4EF2-99F8-198D998F6662}">
      <dgm:prSet/>
      <dgm:spPr/>
      <dgm:t>
        <a:bodyPr/>
        <a:lstStyle/>
        <a:p>
          <a:r>
            <a:rPr lang="en-US"/>
            <a:t>0.30 </a:t>
          </a:r>
        </a:p>
      </dgm:t>
    </dgm:pt>
    <dgm:pt modelId="{6A29DCEE-74B9-4B94-BFA5-F3E70F1A6ED3}" type="parTrans" cxnId="{46A13CBF-6D3D-4DCD-B600-7E24E34123BF}">
      <dgm:prSet/>
      <dgm:spPr/>
      <dgm:t>
        <a:bodyPr/>
        <a:lstStyle/>
        <a:p>
          <a:endParaRPr lang="en-US"/>
        </a:p>
      </dgm:t>
    </dgm:pt>
    <dgm:pt modelId="{4D379E0B-1404-4593-B388-16F99F583272}" type="sibTrans" cxnId="{46A13CBF-6D3D-4DCD-B600-7E24E34123BF}">
      <dgm:prSet/>
      <dgm:spPr/>
      <dgm:t>
        <a:bodyPr/>
        <a:lstStyle/>
        <a:p>
          <a:endParaRPr lang="en-US"/>
        </a:p>
      </dgm:t>
    </dgm:pt>
    <dgm:pt modelId="{8A3399F7-0DA2-1040-A268-BEB922E19546}" type="pres">
      <dgm:prSet presAssocID="{DFD833C4-9092-48F5-8891-5D953AE569C7}" presName="Name0" presStyleCnt="0">
        <dgm:presLayoutVars>
          <dgm:dir/>
          <dgm:animLvl val="lvl"/>
          <dgm:resizeHandles val="exact"/>
        </dgm:presLayoutVars>
      </dgm:prSet>
      <dgm:spPr/>
    </dgm:pt>
    <dgm:pt modelId="{D451ED78-3D3A-3A4E-AB57-ED0FB7510FE8}" type="pres">
      <dgm:prSet presAssocID="{738D7501-838A-49A6-B005-8C5B2F2B8F10}" presName="boxAndChildren" presStyleCnt="0"/>
      <dgm:spPr/>
    </dgm:pt>
    <dgm:pt modelId="{CA2B45F8-FF92-2947-AD34-3FF18966A8F7}" type="pres">
      <dgm:prSet presAssocID="{738D7501-838A-49A6-B005-8C5B2F2B8F10}" presName="parentTextBox" presStyleLbl="node1" presStyleIdx="0" presStyleCnt="2"/>
      <dgm:spPr/>
    </dgm:pt>
    <dgm:pt modelId="{FF198053-34EF-FB4B-ABA6-6ED787F0ECDC}" type="pres">
      <dgm:prSet presAssocID="{738D7501-838A-49A6-B005-8C5B2F2B8F10}" presName="entireBox" presStyleLbl="node1" presStyleIdx="0" presStyleCnt="2"/>
      <dgm:spPr/>
    </dgm:pt>
    <dgm:pt modelId="{28F654C9-B4EA-284F-8800-C8703759160A}" type="pres">
      <dgm:prSet presAssocID="{738D7501-838A-49A6-B005-8C5B2F2B8F10}" presName="descendantBox" presStyleCnt="0"/>
      <dgm:spPr/>
    </dgm:pt>
    <dgm:pt modelId="{879B0A5C-C2CF-5841-9B70-EC32DC834FCD}" type="pres">
      <dgm:prSet presAssocID="{68D6F49E-0A19-473D-90BE-AEB48F12BEAB}" presName="childTextBox" presStyleLbl="fgAccFollowNode1" presStyleIdx="0" presStyleCnt="6">
        <dgm:presLayoutVars>
          <dgm:bulletEnabled val="1"/>
        </dgm:presLayoutVars>
      </dgm:prSet>
      <dgm:spPr/>
    </dgm:pt>
    <dgm:pt modelId="{D75D47C8-55A7-B34B-ADAC-7D05B4D6BD52}" type="pres">
      <dgm:prSet presAssocID="{E6A803C2-B633-40F2-AEA9-9236308E33AA}" presName="childTextBox" presStyleLbl="fgAccFollowNode1" presStyleIdx="1" presStyleCnt="6">
        <dgm:presLayoutVars>
          <dgm:bulletEnabled val="1"/>
        </dgm:presLayoutVars>
      </dgm:prSet>
      <dgm:spPr/>
    </dgm:pt>
    <dgm:pt modelId="{986B2C8D-2A52-6647-BF61-0507B1607299}" type="pres">
      <dgm:prSet presAssocID="{CE0A1B25-FAEB-4EBD-8A90-C6642D9CCCB9}" presName="childTextBox" presStyleLbl="fgAccFollowNode1" presStyleIdx="2" presStyleCnt="6">
        <dgm:presLayoutVars>
          <dgm:bulletEnabled val="1"/>
        </dgm:presLayoutVars>
      </dgm:prSet>
      <dgm:spPr/>
    </dgm:pt>
    <dgm:pt modelId="{164B073A-BF8A-D140-A984-A131641EA9E2}" type="pres">
      <dgm:prSet presAssocID="{560CBED0-304F-48DF-92B9-254F37232FF9}" presName="childTextBox" presStyleLbl="fgAccFollowNode1" presStyleIdx="3" presStyleCnt="6">
        <dgm:presLayoutVars>
          <dgm:bulletEnabled val="1"/>
        </dgm:presLayoutVars>
      </dgm:prSet>
      <dgm:spPr/>
    </dgm:pt>
    <dgm:pt modelId="{B5378A3D-F923-1449-B828-0C255540BFF6}" type="pres">
      <dgm:prSet presAssocID="{A4A495B3-4BEB-4AF7-8BCA-C55E04EE4F98}" presName="childTextBox" presStyleLbl="fgAccFollowNode1" presStyleIdx="4" presStyleCnt="6">
        <dgm:presLayoutVars>
          <dgm:bulletEnabled val="1"/>
        </dgm:presLayoutVars>
      </dgm:prSet>
      <dgm:spPr/>
    </dgm:pt>
    <dgm:pt modelId="{88D189E7-C739-2E43-B605-0CA39830F437}" type="pres">
      <dgm:prSet presAssocID="{A7D96B82-DDC3-4EF2-99F8-198D998F6662}" presName="childTextBox" presStyleLbl="fgAccFollowNode1" presStyleIdx="5" presStyleCnt="6">
        <dgm:presLayoutVars>
          <dgm:bulletEnabled val="1"/>
        </dgm:presLayoutVars>
      </dgm:prSet>
      <dgm:spPr/>
    </dgm:pt>
    <dgm:pt modelId="{F39BBE6C-81EC-7D4E-8368-7F3A0272AA9A}" type="pres">
      <dgm:prSet presAssocID="{D03D3EA2-08C1-440D-8F55-EEEF041EE573}" presName="sp" presStyleCnt="0"/>
      <dgm:spPr/>
    </dgm:pt>
    <dgm:pt modelId="{884C8663-5853-2641-A82F-CC5B35550414}" type="pres">
      <dgm:prSet presAssocID="{12A10541-EC2F-4D6B-884D-052233AC75CF}" presName="arrowAndChildren" presStyleCnt="0"/>
      <dgm:spPr/>
    </dgm:pt>
    <dgm:pt modelId="{65F17677-F523-AD44-8BE4-BFE95B6C8C3E}" type="pres">
      <dgm:prSet presAssocID="{12A10541-EC2F-4D6B-884D-052233AC75CF}" presName="parentTextArrow" presStyleLbl="node1" presStyleIdx="1" presStyleCnt="2"/>
      <dgm:spPr/>
    </dgm:pt>
  </dgm:ptLst>
  <dgm:cxnLst>
    <dgm:cxn modelId="{4FF3730E-2647-4D95-A058-AC4814E8605D}" srcId="{738D7501-838A-49A6-B005-8C5B2F2B8F10}" destId="{A4A495B3-4BEB-4AF7-8BCA-C55E04EE4F98}" srcOrd="4" destOrd="0" parTransId="{41F8FACA-7F3B-4587-BD93-70BBAAD5FDBB}" sibTransId="{058DCAE6-9801-4A65-8EAA-CB8492AA9F44}"/>
    <dgm:cxn modelId="{F257612B-283B-4880-A5B2-9100A61E34DA}" srcId="{DFD833C4-9092-48F5-8891-5D953AE569C7}" destId="{738D7501-838A-49A6-B005-8C5B2F2B8F10}" srcOrd="1" destOrd="0" parTransId="{11B4F1BC-16B7-4D16-9302-D512EF54F69A}" sibTransId="{A1E3CB05-3211-4236-883A-900D6EE30326}"/>
    <dgm:cxn modelId="{C85AD63D-71B2-9643-902D-073664A2E514}" type="presOf" srcId="{E6A803C2-B633-40F2-AEA9-9236308E33AA}" destId="{D75D47C8-55A7-B34B-ADAC-7D05B4D6BD52}" srcOrd="0" destOrd="0" presId="urn:microsoft.com/office/officeart/2005/8/layout/process4"/>
    <dgm:cxn modelId="{DF37E53D-1EAF-2D41-A78F-EBAEC4205C10}" type="presOf" srcId="{560CBED0-304F-48DF-92B9-254F37232FF9}" destId="{164B073A-BF8A-D140-A984-A131641EA9E2}" srcOrd="0" destOrd="0" presId="urn:microsoft.com/office/officeart/2005/8/layout/process4"/>
    <dgm:cxn modelId="{6FBB7E42-50CD-44D0-B1B4-7521B2E9634E}" srcId="{738D7501-838A-49A6-B005-8C5B2F2B8F10}" destId="{CE0A1B25-FAEB-4EBD-8A90-C6642D9CCCB9}" srcOrd="2" destOrd="0" parTransId="{174F8EC2-C6F5-441E-8B66-EF4F5626C5E2}" sibTransId="{3E5AC1A7-546B-40CA-81CC-5961AB42D514}"/>
    <dgm:cxn modelId="{96170B53-E75D-459E-A8D1-3DD9BCDDBF8C}" srcId="{738D7501-838A-49A6-B005-8C5B2F2B8F10}" destId="{560CBED0-304F-48DF-92B9-254F37232FF9}" srcOrd="3" destOrd="0" parTransId="{CA4E8E9F-9F21-4951-9DF2-4057C5340179}" sibTransId="{328DEF13-7D87-475E-A98C-F9493608DF9F}"/>
    <dgm:cxn modelId="{A5E83A60-9244-8B46-94BC-10422F7E6578}" type="presOf" srcId="{68D6F49E-0A19-473D-90BE-AEB48F12BEAB}" destId="{879B0A5C-C2CF-5841-9B70-EC32DC834FCD}" srcOrd="0" destOrd="0" presId="urn:microsoft.com/office/officeart/2005/8/layout/process4"/>
    <dgm:cxn modelId="{F2BE6B68-AA11-D747-89B4-0630EA9DFF9C}" type="presOf" srcId="{CE0A1B25-FAEB-4EBD-8A90-C6642D9CCCB9}" destId="{986B2C8D-2A52-6647-BF61-0507B1607299}" srcOrd="0" destOrd="0" presId="urn:microsoft.com/office/officeart/2005/8/layout/process4"/>
    <dgm:cxn modelId="{E7FD786D-428D-4A63-AA4A-262DEFA3AE73}" srcId="{DFD833C4-9092-48F5-8891-5D953AE569C7}" destId="{12A10541-EC2F-4D6B-884D-052233AC75CF}" srcOrd="0" destOrd="0" parTransId="{4D11E8F2-80A0-4CB3-93BD-64F7775F31D7}" sibTransId="{D03D3EA2-08C1-440D-8F55-EEEF041EE573}"/>
    <dgm:cxn modelId="{7B40FF7A-1F29-1149-90A9-28E07CAA30D0}" type="presOf" srcId="{DFD833C4-9092-48F5-8891-5D953AE569C7}" destId="{8A3399F7-0DA2-1040-A268-BEB922E19546}" srcOrd="0" destOrd="0" presId="urn:microsoft.com/office/officeart/2005/8/layout/process4"/>
    <dgm:cxn modelId="{45165080-582B-8841-9E9C-71FB84FC772D}" type="presOf" srcId="{12A10541-EC2F-4D6B-884D-052233AC75CF}" destId="{65F17677-F523-AD44-8BE4-BFE95B6C8C3E}" srcOrd="0" destOrd="0" presId="urn:microsoft.com/office/officeart/2005/8/layout/process4"/>
    <dgm:cxn modelId="{013E748D-D428-0A49-B58D-017CAEAEF6EE}" type="presOf" srcId="{A4A495B3-4BEB-4AF7-8BCA-C55E04EE4F98}" destId="{B5378A3D-F923-1449-B828-0C255540BFF6}" srcOrd="0" destOrd="0" presId="urn:microsoft.com/office/officeart/2005/8/layout/process4"/>
    <dgm:cxn modelId="{8B3E3DA1-E369-4EC0-802F-A2E6B7780C6F}" srcId="{738D7501-838A-49A6-B005-8C5B2F2B8F10}" destId="{68D6F49E-0A19-473D-90BE-AEB48F12BEAB}" srcOrd="0" destOrd="0" parTransId="{1051E5B7-7C16-4192-AA1A-92BBAF3366E1}" sibTransId="{F06066FD-D3D6-46C2-A30F-69E6C5CAB1D4}"/>
    <dgm:cxn modelId="{8B39FBA7-871E-404D-BA57-9958FCF30934}" srcId="{738D7501-838A-49A6-B005-8C5B2F2B8F10}" destId="{E6A803C2-B633-40F2-AEA9-9236308E33AA}" srcOrd="1" destOrd="0" parTransId="{70CE3FCA-3E5B-4DF4-A63D-3D906FF7CD74}" sibTransId="{C50C304D-D5AC-406C-A159-FD8AF6DC4A1B}"/>
    <dgm:cxn modelId="{64B230B3-4968-6041-AD24-8CF2A016ACD9}" type="presOf" srcId="{738D7501-838A-49A6-B005-8C5B2F2B8F10}" destId="{CA2B45F8-FF92-2947-AD34-3FF18966A8F7}" srcOrd="0" destOrd="0" presId="urn:microsoft.com/office/officeart/2005/8/layout/process4"/>
    <dgm:cxn modelId="{02F5F4BD-F88E-714E-BEDA-E0B6FA038E7A}" type="presOf" srcId="{738D7501-838A-49A6-B005-8C5B2F2B8F10}" destId="{FF198053-34EF-FB4B-ABA6-6ED787F0ECDC}" srcOrd="1" destOrd="0" presId="urn:microsoft.com/office/officeart/2005/8/layout/process4"/>
    <dgm:cxn modelId="{46A13CBF-6D3D-4DCD-B600-7E24E34123BF}" srcId="{738D7501-838A-49A6-B005-8C5B2F2B8F10}" destId="{A7D96B82-DDC3-4EF2-99F8-198D998F6662}" srcOrd="5" destOrd="0" parTransId="{6A29DCEE-74B9-4B94-BFA5-F3E70F1A6ED3}" sibTransId="{4D379E0B-1404-4593-B388-16F99F583272}"/>
    <dgm:cxn modelId="{A51DC7D6-8165-D948-A6B7-6DB5A70EE7E1}" type="presOf" srcId="{A7D96B82-DDC3-4EF2-99F8-198D998F6662}" destId="{88D189E7-C739-2E43-B605-0CA39830F437}" srcOrd="0" destOrd="0" presId="urn:microsoft.com/office/officeart/2005/8/layout/process4"/>
    <dgm:cxn modelId="{2700D0D1-83CB-7345-B80E-D44D81B59186}" type="presParOf" srcId="{8A3399F7-0DA2-1040-A268-BEB922E19546}" destId="{D451ED78-3D3A-3A4E-AB57-ED0FB7510FE8}" srcOrd="0" destOrd="0" presId="urn:microsoft.com/office/officeart/2005/8/layout/process4"/>
    <dgm:cxn modelId="{61B5B30A-80CD-324A-94FD-F651A14EA7AF}" type="presParOf" srcId="{D451ED78-3D3A-3A4E-AB57-ED0FB7510FE8}" destId="{CA2B45F8-FF92-2947-AD34-3FF18966A8F7}" srcOrd="0" destOrd="0" presId="urn:microsoft.com/office/officeart/2005/8/layout/process4"/>
    <dgm:cxn modelId="{51D70971-7087-B347-89D6-918EB1EE1B53}" type="presParOf" srcId="{D451ED78-3D3A-3A4E-AB57-ED0FB7510FE8}" destId="{FF198053-34EF-FB4B-ABA6-6ED787F0ECDC}" srcOrd="1" destOrd="0" presId="urn:microsoft.com/office/officeart/2005/8/layout/process4"/>
    <dgm:cxn modelId="{41C2AD90-0CA1-2149-9C0F-E32E6C01288A}" type="presParOf" srcId="{D451ED78-3D3A-3A4E-AB57-ED0FB7510FE8}" destId="{28F654C9-B4EA-284F-8800-C8703759160A}" srcOrd="2" destOrd="0" presId="urn:microsoft.com/office/officeart/2005/8/layout/process4"/>
    <dgm:cxn modelId="{76D646ED-C36B-1945-BCCE-B27174A60B8D}" type="presParOf" srcId="{28F654C9-B4EA-284F-8800-C8703759160A}" destId="{879B0A5C-C2CF-5841-9B70-EC32DC834FCD}" srcOrd="0" destOrd="0" presId="urn:microsoft.com/office/officeart/2005/8/layout/process4"/>
    <dgm:cxn modelId="{E4C53038-22F4-0444-946F-44FCC742C596}" type="presParOf" srcId="{28F654C9-B4EA-284F-8800-C8703759160A}" destId="{D75D47C8-55A7-B34B-ADAC-7D05B4D6BD52}" srcOrd="1" destOrd="0" presId="urn:microsoft.com/office/officeart/2005/8/layout/process4"/>
    <dgm:cxn modelId="{6EDFCB98-C01B-F94B-9881-9D8EA8212BD5}" type="presParOf" srcId="{28F654C9-B4EA-284F-8800-C8703759160A}" destId="{986B2C8D-2A52-6647-BF61-0507B1607299}" srcOrd="2" destOrd="0" presId="urn:microsoft.com/office/officeart/2005/8/layout/process4"/>
    <dgm:cxn modelId="{BB3D3DD6-AD1A-EF4B-B8F1-B0FA26C43DE4}" type="presParOf" srcId="{28F654C9-B4EA-284F-8800-C8703759160A}" destId="{164B073A-BF8A-D140-A984-A131641EA9E2}" srcOrd="3" destOrd="0" presId="urn:microsoft.com/office/officeart/2005/8/layout/process4"/>
    <dgm:cxn modelId="{5CF79032-D6BC-7943-9DE6-A9490C5BB304}" type="presParOf" srcId="{28F654C9-B4EA-284F-8800-C8703759160A}" destId="{B5378A3D-F923-1449-B828-0C255540BFF6}" srcOrd="4" destOrd="0" presId="urn:microsoft.com/office/officeart/2005/8/layout/process4"/>
    <dgm:cxn modelId="{385C6B63-DD44-5B42-B77F-CAFA4919B48E}" type="presParOf" srcId="{28F654C9-B4EA-284F-8800-C8703759160A}" destId="{88D189E7-C739-2E43-B605-0CA39830F437}" srcOrd="5" destOrd="0" presId="urn:microsoft.com/office/officeart/2005/8/layout/process4"/>
    <dgm:cxn modelId="{232A9118-5C69-8945-9F4A-1240F9F56B40}" type="presParOf" srcId="{8A3399F7-0DA2-1040-A268-BEB922E19546}" destId="{F39BBE6C-81EC-7D4E-8368-7F3A0272AA9A}" srcOrd="1" destOrd="0" presId="urn:microsoft.com/office/officeart/2005/8/layout/process4"/>
    <dgm:cxn modelId="{CAA8F905-4C6F-0D4F-A970-8DF77F139AFC}" type="presParOf" srcId="{8A3399F7-0DA2-1040-A268-BEB922E19546}" destId="{884C8663-5853-2641-A82F-CC5B35550414}" srcOrd="2" destOrd="0" presId="urn:microsoft.com/office/officeart/2005/8/layout/process4"/>
    <dgm:cxn modelId="{D3AFE4E8-D232-FC4A-9D1B-7BDCED162921}" type="presParOf" srcId="{884C8663-5853-2641-A82F-CC5B35550414}" destId="{65F17677-F523-AD44-8BE4-BFE95B6C8C3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8CE9AA-6224-40B2-BD73-4D1D4065B27A}"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A33FE488-AF58-4B56-8F62-A2A294BF231D}">
      <dgm:prSet/>
      <dgm:spPr/>
      <dgm:t>
        <a:bodyPr/>
        <a:lstStyle/>
        <a:p>
          <a:pPr>
            <a:lnSpc>
              <a:spcPct val="100000"/>
            </a:lnSpc>
          </a:pPr>
          <a:r>
            <a:rPr lang="en-US"/>
            <a:t>Goal Achievement: The target RMSE of approximately $50,000 was met by the best performing model</a:t>
          </a:r>
        </a:p>
      </dgm:t>
    </dgm:pt>
    <dgm:pt modelId="{F50F0BD0-5D26-43E7-BFBE-CF10D488CDC3}" type="parTrans" cxnId="{C2D3B733-B15F-4659-B639-A0F65C60AA3C}">
      <dgm:prSet/>
      <dgm:spPr/>
      <dgm:t>
        <a:bodyPr/>
        <a:lstStyle/>
        <a:p>
          <a:endParaRPr lang="en-US"/>
        </a:p>
      </dgm:t>
    </dgm:pt>
    <dgm:pt modelId="{93940209-2741-4B6C-8E15-A9FB97EEC131}" type="sibTrans" cxnId="{C2D3B733-B15F-4659-B639-A0F65C60AA3C}">
      <dgm:prSet/>
      <dgm:spPr/>
      <dgm:t>
        <a:bodyPr/>
        <a:lstStyle/>
        <a:p>
          <a:endParaRPr lang="en-US"/>
        </a:p>
      </dgm:t>
    </dgm:pt>
    <dgm:pt modelId="{0B1D6083-747D-47A5-9C56-51C91CA90A52}">
      <dgm:prSet/>
      <dgm:spPr/>
      <dgm:t>
        <a:bodyPr/>
        <a:lstStyle/>
        <a:p>
          <a:pPr>
            <a:lnSpc>
              <a:spcPct val="100000"/>
            </a:lnSpc>
          </a:pPr>
          <a:r>
            <a:rPr lang="en-US"/>
            <a:t>Given California’s geographic and economic diversity and the dataset’s outliers, NRMSE offers additional validity to the model’s utility</a:t>
          </a:r>
        </a:p>
      </dgm:t>
    </dgm:pt>
    <dgm:pt modelId="{820A26F7-6654-4081-8913-A75AC4A63AB8}" type="parTrans" cxnId="{2811FD62-26D1-4EF8-B894-AF8AB7266292}">
      <dgm:prSet/>
      <dgm:spPr/>
      <dgm:t>
        <a:bodyPr/>
        <a:lstStyle/>
        <a:p>
          <a:endParaRPr lang="en-US"/>
        </a:p>
      </dgm:t>
    </dgm:pt>
    <dgm:pt modelId="{241BC3CA-8387-4A83-8A13-329C6A144FDC}" type="sibTrans" cxnId="{2811FD62-26D1-4EF8-B894-AF8AB7266292}">
      <dgm:prSet/>
      <dgm:spPr/>
      <dgm:t>
        <a:bodyPr/>
        <a:lstStyle/>
        <a:p>
          <a:endParaRPr lang="en-US"/>
        </a:p>
      </dgm:t>
    </dgm:pt>
    <dgm:pt modelId="{A2C25313-AD65-48AF-A9B4-6ADD3714B8A8}">
      <dgm:prSet/>
      <dgm:spPr/>
      <dgm:t>
        <a:bodyPr/>
        <a:lstStyle/>
        <a:p>
          <a:pPr>
            <a:lnSpc>
              <a:spcPct val="100000"/>
            </a:lnSpc>
          </a:pPr>
          <a:r>
            <a:rPr lang="en-US"/>
            <a:t>Limitations and Future Work</a:t>
          </a:r>
        </a:p>
      </dgm:t>
    </dgm:pt>
    <dgm:pt modelId="{F58DFF2D-F38B-420D-8159-70C173D1E0BB}" type="parTrans" cxnId="{BEC7EB85-B54F-49CD-953A-3A346F0EA377}">
      <dgm:prSet/>
      <dgm:spPr/>
      <dgm:t>
        <a:bodyPr/>
        <a:lstStyle/>
        <a:p>
          <a:endParaRPr lang="en-US"/>
        </a:p>
      </dgm:t>
    </dgm:pt>
    <dgm:pt modelId="{7E4273C8-6CBA-46C1-A08C-57648A9B4A46}" type="sibTrans" cxnId="{BEC7EB85-B54F-49CD-953A-3A346F0EA377}">
      <dgm:prSet/>
      <dgm:spPr/>
      <dgm:t>
        <a:bodyPr/>
        <a:lstStyle/>
        <a:p>
          <a:endParaRPr lang="en-US"/>
        </a:p>
      </dgm:t>
    </dgm:pt>
    <dgm:pt modelId="{69234395-69F5-431A-978C-9E172CA42532}" type="pres">
      <dgm:prSet presAssocID="{498CE9AA-6224-40B2-BD73-4D1D4065B27A}" presName="root" presStyleCnt="0">
        <dgm:presLayoutVars>
          <dgm:dir/>
          <dgm:resizeHandles val="exact"/>
        </dgm:presLayoutVars>
      </dgm:prSet>
      <dgm:spPr/>
    </dgm:pt>
    <dgm:pt modelId="{3F1E9FA4-529A-4F42-B02E-401A39444200}" type="pres">
      <dgm:prSet presAssocID="{A33FE488-AF58-4B56-8F62-A2A294BF231D}" presName="compNode" presStyleCnt="0"/>
      <dgm:spPr/>
    </dgm:pt>
    <dgm:pt modelId="{E456D591-6FEC-4EB5-A523-709C7563B9A7}" type="pres">
      <dgm:prSet presAssocID="{A33FE488-AF58-4B56-8F62-A2A294BF231D}" presName="bgRect" presStyleLbl="bgShp" presStyleIdx="0" presStyleCnt="3"/>
      <dgm:spPr/>
    </dgm:pt>
    <dgm:pt modelId="{520682E2-DC72-4AD2-8D18-09F7AB75B91B}" type="pres">
      <dgm:prSet presAssocID="{A33FE488-AF58-4B56-8F62-A2A294BF23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F9DAE03-296C-4206-ADE3-38AC9DEB64C5}" type="pres">
      <dgm:prSet presAssocID="{A33FE488-AF58-4B56-8F62-A2A294BF231D}" presName="spaceRect" presStyleCnt="0"/>
      <dgm:spPr/>
    </dgm:pt>
    <dgm:pt modelId="{AE686D08-B81F-43C7-9075-464A6D6801BE}" type="pres">
      <dgm:prSet presAssocID="{A33FE488-AF58-4B56-8F62-A2A294BF231D}" presName="parTx" presStyleLbl="revTx" presStyleIdx="0" presStyleCnt="3">
        <dgm:presLayoutVars>
          <dgm:chMax val="0"/>
          <dgm:chPref val="0"/>
        </dgm:presLayoutVars>
      </dgm:prSet>
      <dgm:spPr/>
    </dgm:pt>
    <dgm:pt modelId="{F9807043-E2D0-41EF-BAAD-57A02FE3EAE3}" type="pres">
      <dgm:prSet presAssocID="{93940209-2741-4B6C-8E15-A9FB97EEC131}" presName="sibTrans" presStyleCnt="0"/>
      <dgm:spPr/>
    </dgm:pt>
    <dgm:pt modelId="{CE020934-CAD4-40F0-8004-DB78EE10A0CB}" type="pres">
      <dgm:prSet presAssocID="{0B1D6083-747D-47A5-9C56-51C91CA90A52}" presName="compNode" presStyleCnt="0"/>
      <dgm:spPr/>
    </dgm:pt>
    <dgm:pt modelId="{93AE2887-DD1A-4CC9-A658-739473F55376}" type="pres">
      <dgm:prSet presAssocID="{0B1D6083-747D-47A5-9C56-51C91CA90A52}" presName="bgRect" presStyleLbl="bgShp" presStyleIdx="1" presStyleCnt="3"/>
      <dgm:spPr/>
    </dgm:pt>
    <dgm:pt modelId="{447761F9-32F6-4A10-9892-CA3DD561401B}" type="pres">
      <dgm:prSet presAssocID="{0B1D6083-747D-47A5-9C56-51C91CA90A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9F968BD-8DEB-4E4A-9D63-3A31F014FE20}" type="pres">
      <dgm:prSet presAssocID="{0B1D6083-747D-47A5-9C56-51C91CA90A52}" presName="spaceRect" presStyleCnt="0"/>
      <dgm:spPr/>
    </dgm:pt>
    <dgm:pt modelId="{066C4D5A-2BCD-40A2-A980-F227EE19C74C}" type="pres">
      <dgm:prSet presAssocID="{0B1D6083-747D-47A5-9C56-51C91CA90A52}" presName="parTx" presStyleLbl="revTx" presStyleIdx="1" presStyleCnt="3">
        <dgm:presLayoutVars>
          <dgm:chMax val="0"/>
          <dgm:chPref val="0"/>
        </dgm:presLayoutVars>
      </dgm:prSet>
      <dgm:spPr/>
    </dgm:pt>
    <dgm:pt modelId="{91D9260F-0B54-4309-97B4-7FF6B4D25AFF}" type="pres">
      <dgm:prSet presAssocID="{241BC3CA-8387-4A83-8A13-329C6A144FDC}" presName="sibTrans" presStyleCnt="0"/>
      <dgm:spPr/>
    </dgm:pt>
    <dgm:pt modelId="{9BC624F5-E5BC-4DF0-9A69-DA38704BCD0B}" type="pres">
      <dgm:prSet presAssocID="{A2C25313-AD65-48AF-A9B4-6ADD3714B8A8}" presName="compNode" presStyleCnt="0"/>
      <dgm:spPr/>
    </dgm:pt>
    <dgm:pt modelId="{E331EEEB-B7BD-4369-92E4-D1AFA302E4D1}" type="pres">
      <dgm:prSet presAssocID="{A2C25313-AD65-48AF-A9B4-6ADD3714B8A8}" presName="bgRect" presStyleLbl="bgShp" presStyleIdx="2" presStyleCnt="3"/>
      <dgm:spPr/>
    </dgm:pt>
    <dgm:pt modelId="{2816D960-908E-4CE8-9E40-DE85E684C1EC}" type="pres">
      <dgm:prSet presAssocID="{A2C25313-AD65-48AF-A9B4-6ADD3714B8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E2327129-20BF-4092-8209-0CA382DE98E3}" type="pres">
      <dgm:prSet presAssocID="{A2C25313-AD65-48AF-A9B4-6ADD3714B8A8}" presName="spaceRect" presStyleCnt="0"/>
      <dgm:spPr/>
    </dgm:pt>
    <dgm:pt modelId="{4A28F1C4-3F07-4B4B-82EF-842FBFB9E91E}" type="pres">
      <dgm:prSet presAssocID="{A2C25313-AD65-48AF-A9B4-6ADD3714B8A8}" presName="parTx" presStyleLbl="revTx" presStyleIdx="2" presStyleCnt="3">
        <dgm:presLayoutVars>
          <dgm:chMax val="0"/>
          <dgm:chPref val="0"/>
        </dgm:presLayoutVars>
      </dgm:prSet>
      <dgm:spPr/>
    </dgm:pt>
  </dgm:ptLst>
  <dgm:cxnLst>
    <dgm:cxn modelId="{C2D3B733-B15F-4659-B639-A0F65C60AA3C}" srcId="{498CE9AA-6224-40B2-BD73-4D1D4065B27A}" destId="{A33FE488-AF58-4B56-8F62-A2A294BF231D}" srcOrd="0" destOrd="0" parTransId="{F50F0BD0-5D26-43E7-BFBE-CF10D488CDC3}" sibTransId="{93940209-2741-4B6C-8E15-A9FB97EEC131}"/>
    <dgm:cxn modelId="{87568748-1444-7340-A97A-B1592757C88E}" type="presOf" srcId="{A2C25313-AD65-48AF-A9B4-6ADD3714B8A8}" destId="{4A28F1C4-3F07-4B4B-82EF-842FBFB9E91E}" srcOrd="0" destOrd="0" presId="urn:microsoft.com/office/officeart/2018/2/layout/IconVerticalSolidList"/>
    <dgm:cxn modelId="{2811FD62-26D1-4EF8-B894-AF8AB7266292}" srcId="{498CE9AA-6224-40B2-BD73-4D1D4065B27A}" destId="{0B1D6083-747D-47A5-9C56-51C91CA90A52}" srcOrd="1" destOrd="0" parTransId="{820A26F7-6654-4081-8913-A75AC4A63AB8}" sibTransId="{241BC3CA-8387-4A83-8A13-329C6A144FDC}"/>
    <dgm:cxn modelId="{BEC7EB85-B54F-49CD-953A-3A346F0EA377}" srcId="{498CE9AA-6224-40B2-BD73-4D1D4065B27A}" destId="{A2C25313-AD65-48AF-A9B4-6ADD3714B8A8}" srcOrd="2" destOrd="0" parTransId="{F58DFF2D-F38B-420D-8159-70C173D1E0BB}" sibTransId="{7E4273C8-6CBA-46C1-A08C-57648A9B4A46}"/>
    <dgm:cxn modelId="{F6637998-3BF0-194F-9E97-0CAA8526EB2E}" type="presOf" srcId="{A33FE488-AF58-4B56-8F62-A2A294BF231D}" destId="{AE686D08-B81F-43C7-9075-464A6D6801BE}" srcOrd="0" destOrd="0" presId="urn:microsoft.com/office/officeart/2018/2/layout/IconVerticalSolidList"/>
    <dgm:cxn modelId="{DB03DB9B-0F2B-CC44-9CA0-7EA1D98E1359}" type="presOf" srcId="{498CE9AA-6224-40B2-BD73-4D1D4065B27A}" destId="{69234395-69F5-431A-978C-9E172CA42532}" srcOrd="0" destOrd="0" presId="urn:microsoft.com/office/officeart/2018/2/layout/IconVerticalSolidList"/>
    <dgm:cxn modelId="{36B0CBFA-89B2-104D-8389-D6ECB5359DBC}" type="presOf" srcId="{0B1D6083-747D-47A5-9C56-51C91CA90A52}" destId="{066C4D5A-2BCD-40A2-A980-F227EE19C74C}" srcOrd="0" destOrd="0" presId="urn:microsoft.com/office/officeart/2018/2/layout/IconVerticalSolidList"/>
    <dgm:cxn modelId="{011111E8-566E-8D4A-A349-C77236A52191}" type="presParOf" srcId="{69234395-69F5-431A-978C-9E172CA42532}" destId="{3F1E9FA4-529A-4F42-B02E-401A39444200}" srcOrd="0" destOrd="0" presId="urn:microsoft.com/office/officeart/2018/2/layout/IconVerticalSolidList"/>
    <dgm:cxn modelId="{2E8F17E2-5578-1249-806A-37E87B3AB436}" type="presParOf" srcId="{3F1E9FA4-529A-4F42-B02E-401A39444200}" destId="{E456D591-6FEC-4EB5-A523-709C7563B9A7}" srcOrd="0" destOrd="0" presId="urn:microsoft.com/office/officeart/2018/2/layout/IconVerticalSolidList"/>
    <dgm:cxn modelId="{B4406D43-C6AB-EB42-A6C5-9F1567AF9E07}" type="presParOf" srcId="{3F1E9FA4-529A-4F42-B02E-401A39444200}" destId="{520682E2-DC72-4AD2-8D18-09F7AB75B91B}" srcOrd="1" destOrd="0" presId="urn:microsoft.com/office/officeart/2018/2/layout/IconVerticalSolidList"/>
    <dgm:cxn modelId="{6411E8B0-F75F-0042-9457-3F4123560105}" type="presParOf" srcId="{3F1E9FA4-529A-4F42-B02E-401A39444200}" destId="{1F9DAE03-296C-4206-ADE3-38AC9DEB64C5}" srcOrd="2" destOrd="0" presId="urn:microsoft.com/office/officeart/2018/2/layout/IconVerticalSolidList"/>
    <dgm:cxn modelId="{FC442D07-7021-0245-9F12-A86BF5CD58C0}" type="presParOf" srcId="{3F1E9FA4-529A-4F42-B02E-401A39444200}" destId="{AE686D08-B81F-43C7-9075-464A6D6801BE}" srcOrd="3" destOrd="0" presId="urn:microsoft.com/office/officeart/2018/2/layout/IconVerticalSolidList"/>
    <dgm:cxn modelId="{FD83CB1A-AA79-EC4F-B8C7-4A748E58C0EA}" type="presParOf" srcId="{69234395-69F5-431A-978C-9E172CA42532}" destId="{F9807043-E2D0-41EF-BAAD-57A02FE3EAE3}" srcOrd="1" destOrd="0" presId="urn:microsoft.com/office/officeart/2018/2/layout/IconVerticalSolidList"/>
    <dgm:cxn modelId="{0A8610D4-367D-3648-970A-6400930DFE28}" type="presParOf" srcId="{69234395-69F5-431A-978C-9E172CA42532}" destId="{CE020934-CAD4-40F0-8004-DB78EE10A0CB}" srcOrd="2" destOrd="0" presId="urn:microsoft.com/office/officeart/2018/2/layout/IconVerticalSolidList"/>
    <dgm:cxn modelId="{3EC096B7-A2E1-084C-B9BC-0F6DDCCAFBC3}" type="presParOf" srcId="{CE020934-CAD4-40F0-8004-DB78EE10A0CB}" destId="{93AE2887-DD1A-4CC9-A658-739473F55376}" srcOrd="0" destOrd="0" presId="urn:microsoft.com/office/officeart/2018/2/layout/IconVerticalSolidList"/>
    <dgm:cxn modelId="{3CFF20A1-26A4-9040-8AA1-BAB07CE72C4C}" type="presParOf" srcId="{CE020934-CAD4-40F0-8004-DB78EE10A0CB}" destId="{447761F9-32F6-4A10-9892-CA3DD561401B}" srcOrd="1" destOrd="0" presId="urn:microsoft.com/office/officeart/2018/2/layout/IconVerticalSolidList"/>
    <dgm:cxn modelId="{FE2F5934-50F1-0443-8C3F-CBF156E948E9}" type="presParOf" srcId="{CE020934-CAD4-40F0-8004-DB78EE10A0CB}" destId="{69F968BD-8DEB-4E4A-9D63-3A31F014FE20}" srcOrd="2" destOrd="0" presId="urn:microsoft.com/office/officeart/2018/2/layout/IconVerticalSolidList"/>
    <dgm:cxn modelId="{3171ADFC-E4C9-4142-A3AF-CE7D2D35C989}" type="presParOf" srcId="{CE020934-CAD4-40F0-8004-DB78EE10A0CB}" destId="{066C4D5A-2BCD-40A2-A980-F227EE19C74C}" srcOrd="3" destOrd="0" presId="urn:microsoft.com/office/officeart/2018/2/layout/IconVerticalSolidList"/>
    <dgm:cxn modelId="{8FB19D0E-5C74-B449-A4AD-EEF7E8295202}" type="presParOf" srcId="{69234395-69F5-431A-978C-9E172CA42532}" destId="{91D9260F-0B54-4309-97B4-7FF6B4D25AFF}" srcOrd="3" destOrd="0" presId="urn:microsoft.com/office/officeart/2018/2/layout/IconVerticalSolidList"/>
    <dgm:cxn modelId="{734BDFAF-B6BF-9646-8872-73F4F1C2B7F9}" type="presParOf" srcId="{69234395-69F5-431A-978C-9E172CA42532}" destId="{9BC624F5-E5BC-4DF0-9A69-DA38704BCD0B}" srcOrd="4" destOrd="0" presId="urn:microsoft.com/office/officeart/2018/2/layout/IconVerticalSolidList"/>
    <dgm:cxn modelId="{0FDBB7F4-88E1-9943-AD0B-A44144AA655C}" type="presParOf" srcId="{9BC624F5-E5BC-4DF0-9A69-DA38704BCD0B}" destId="{E331EEEB-B7BD-4369-92E4-D1AFA302E4D1}" srcOrd="0" destOrd="0" presId="urn:microsoft.com/office/officeart/2018/2/layout/IconVerticalSolidList"/>
    <dgm:cxn modelId="{E68937DB-0712-F044-B037-DF71BA267165}" type="presParOf" srcId="{9BC624F5-E5BC-4DF0-9A69-DA38704BCD0B}" destId="{2816D960-908E-4CE8-9E40-DE85E684C1EC}" srcOrd="1" destOrd="0" presId="urn:microsoft.com/office/officeart/2018/2/layout/IconVerticalSolidList"/>
    <dgm:cxn modelId="{6FC4EB2A-2A02-1849-80AC-43FD0F93B6C8}" type="presParOf" srcId="{9BC624F5-E5BC-4DF0-9A69-DA38704BCD0B}" destId="{E2327129-20BF-4092-8209-0CA382DE98E3}" srcOrd="2" destOrd="0" presId="urn:microsoft.com/office/officeart/2018/2/layout/IconVerticalSolidList"/>
    <dgm:cxn modelId="{46F1581F-E50F-5441-9B53-B22DE2BA5BB5}" type="presParOf" srcId="{9BC624F5-E5BC-4DF0-9A69-DA38704BCD0B}" destId="{4A28F1C4-3F07-4B4B-82EF-842FBFB9E9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7FC64-6547-B647-8FF7-EB14DC6E86AC}">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EBF0D9DE-2182-6249-84C2-9ADA307BF07D}">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Home is often a person’s largest investment</a:t>
          </a:r>
        </a:p>
      </dsp:txBody>
      <dsp:txXfrm>
        <a:off x="8061" y="5979"/>
        <a:ext cx="3034531" cy="1820718"/>
      </dsp:txXfrm>
    </dsp:sp>
    <dsp:sp modelId="{A09E1252-C79A-9344-AA78-1DD621C2E788}">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483906ED-1EB5-6344-AC01-12ADC1A85ECA}">
      <dsp:nvSpPr>
        <dsp:cNvPr id="0" name=""/>
        <dsp:cNvSpPr/>
      </dsp:nvSpPr>
      <dsp:spPr>
        <a:xfrm>
          <a:off x="3740534" y="5979"/>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Over- or underpricing home could affect final sale price </a:t>
          </a:r>
        </a:p>
      </dsp:txBody>
      <dsp:txXfrm>
        <a:off x="3740534" y="5979"/>
        <a:ext cx="3034531" cy="1820718"/>
      </dsp:txXfrm>
    </dsp:sp>
    <dsp:sp modelId="{03697694-1B9B-A94B-8A52-480479ABD270}">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EBFC1B4F-2435-A541-8892-828B16DDA61D}">
      <dsp:nvSpPr>
        <dsp:cNvPr id="0" name=""/>
        <dsp:cNvSpPr/>
      </dsp:nvSpPr>
      <dsp:spPr>
        <a:xfrm>
          <a:off x="7473007" y="5979"/>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Current process is inconsistent</a:t>
          </a:r>
        </a:p>
      </dsp:txBody>
      <dsp:txXfrm>
        <a:off x="7473007" y="5979"/>
        <a:ext cx="3034531" cy="1820718"/>
      </dsp:txXfrm>
    </dsp:sp>
    <dsp:sp modelId="{A90A4575-F8C9-2242-8CA6-D0D4082C713D}">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C69CE6BF-CF8C-2445-99A0-66F80DB21E70}">
      <dsp:nvSpPr>
        <dsp:cNvPr id="0" name=""/>
        <dsp:cNvSpPr/>
      </dsp:nvSpPr>
      <dsp:spPr>
        <a:xfrm>
          <a:off x="8061" y="2524640"/>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Difficult to price home in unfamiliar district</a:t>
          </a:r>
        </a:p>
      </dsp:txBody>
      <dsp:txXfrm>
        <a:off x="8061" y="2524640"/>
        <a:ext cx="3034531" cy="1820718"/>
      </dsp:txXfrm>
    </dsp:sp>
    <dsp:sp modelId="{66BB2D7C-B687-F14D-B7A0-E2EBC837FFCF}">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9F834BB1-85F9-6F4E-9A6A-8D93BF56A101}">
      <dsp:nvSpPr>
        <dsp:cNvPr id="0" name=""/>
        <dsp:cNvSpPr/>
      </dsp:nvSpPr>
      <dsp:spPr>
        <a:xfrm>
          <a:off x="3740534" y="2524640"/>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Existing tools are opaque </a:t>
          </a:r>
        </a:p>
      </dsp:txBody>
      <dsp:txXfrm>
        <a:off x="3740534" y="2524640"/>
        <a:ext cx="3034531" cy="1820718"/>
      </dsp:txXfrm>
    </dsp:sp>
    <dsp:sp modelId="{5DFBE31C-65E6-2C46-8D4E-6379C976E779}">
      <dsp:nvSpPr>
        <dsp:cNvPr id="0" name=""/>
        <dsp:cNvSpPr/>
      </dsp:nvSpPr>
      <dsp:spPr>
        <a:xfrm>
          <a:off x="7473007" y="2524640"/>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00150">
            <a:lnSpc>
              <a:spcPct val="90000"/>
            </a:lnSpc>
            <a:spcBef>
              <a:spcPct val="0"/>
            </a:spcBef>
            <a:spcAft>
              <a:spcPct val="35000"/>
            </a:spcAft>
            <a:buNone/>
          </a:pPr>
          <a:r>
            <a:rPr lang="en-US" sz="2700" kern="1200"/>
            <a:t>Need to maintain some level of agent autonomy on pricing </a:t>
          </a:r>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48005-53D4-4E7F-91F3-2DA43328E7DB}">
      <dsp:nvSpPr>
        <dsp:cNvPr id="0" name=""/>
        <dsp:cNvSpPr/>
      </dsp:nvSpPr>
      <dsp:spPr>
        <a:xfrm>
          <a:off x="0" y="625792"/>
          <a:ext cx="4585831" cy="11553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BCD80-5F8C-4F2B-AF4F-206D99E7F97B}">
      <dsp:nvSpPr>
        <dsp:cNvPr id="0" name=""/>
        <dsp:cNvSpPr/>
      </dsp:nvSpPr>
      <dsp:spPr>
        <a:xfrm>
          <a:off x="349481" y="885737"/>
          <a:ext cx="635420" cy="635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1DF79-0230-4F7E-ADCF-BE0586CA4A7A}">
      <dsp:nvSpPr>
        <dsp:cNvPr id="0" name=""/>
        <dsp:cNvSpPr/>
      </dsp:nvSpPr>
      <dsp:spPr>
        <a:xfrm>
          <a:off x="1334382" y="625792"/>
          <a:ext cx="3251448" cy="115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70" tIns="122270" rIns="122270" bIns="122270" numCol="1" spcCol="1270" anchor="ctr" anchorCtr="0">
          <a:noAutofit/>
        </a:bodyPr>
        <a:lstStyle/>
        <a:p>
          <a:pPr marL="0" lvl="0" indent="0" algn="l" defTabSz="666750">
            <a:lnSpc>
              <a:spcPct val="100000"/>
            </a:lnSpc>
            <a:spcBef>
              <a:spcPct val="0"/>
            </a:spcBef>
            <a:spcAft>
              <a:spcPct val="35000"/>
            </a:spcAft>
            <a:buNone/>
          </a:pPr>
          <a:r>
            <a:rPr lang="en-US" sz="1500" kern="1200"/>
            <a:t>Develop a model that can be used to support real estate agents in evaluating the price of homes</a:t>
          </a:r>
        </a:p>
      </dsp:txBody>
      <dsp:txXfrm>
        <a:off x="1334382" y="625792"/>
        <a:ext cx="3251448" cy="1155309"/>
      </dsp:txXfrm>
    </dsp:sp>
    <dsp:sp modelId="{C41D9125-94FA-4A47-ABE0-04CBB9C625BE}">
      <dsp:nvSpPr>
        <dsp:cNvPr id="0" name=""/>
        <dsp:cNvSpPr/>
      </dsp:nvSpPr>
      <dsp:spPr>
        <a:xfrm>
          <a:off x="0" y="2069929"/>
          <a:ext cx="4585831" cy="11553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B353E-7416-4C11-A4CB-D1FA6CD0A8F8}">
      <dsp:nvSpPr>
        <dsp:cNvPr id="0" name=""/>
        <dsp:cNvSpPr/>
      </dsp:nvSpPr>
      <dsp:spPr>
        <a:xfrm>
          <a:off x="349481" y="2329873"/>
          <a:ext cx="635420" cy="635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9E42F-75DC-4FD4-BA6D-29FEAC18526A}">
      <dsp:nvSpPr>
        <dsp:cNvPr id="0" name=""/>
        <dsp:cNvSpPr/>
      </dsp:nvSpPr>
      <dsp:spPr>
        <a:xfrm>
          <a:off x="1334382" y="2069929"/>
          <a:ext cx="3251448" cy="115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70" tIns="122270" rIns="122270" bIns="122270" numCol="1" spcCol="1270" anchor="ctr" anchorCtr="0">
          <a:noAutofit/>
        </a:bodyPr>
        <a:lstStyle/>
        <a:p>
          <a:pPr marL="0" lvl="0" indent="0" algn="l" defTabSz="666750">
            <a:lnSpc>
              <a:spcPct val="100000"/>
            </a:lnSpc>
            <a:spcBef>
              <a:spcPct val="0"/>
            </a:spcBef>
            <a:spcAft>
              <a:spcPct val="35000"/>
            </a:spcAft>
            <a:buNone/>
          </a:pPr>
          <a:r>
            <a:rPr lang="en-US" sz="1500" kern="1200"/>
            <a:t>Root mean squared error around $50,000 given most homes are priced in $50,000 intervals (e.g., $600,000)</a:t>
          </a:r>
        </a:p>
      </dsp:txBody>
      <dsp:txXfrm>
        <a:off x="1334382" y="2069929"/>
        <a:ext cx="3251448" cy="115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2E8E7-00EF-E64A-B10E-EE294E4F52EC}">
      <dsp:nvSpPr>
        <dsp:cNvPr id="0" name=""/>
        <dsp:cNvSpPr/>
      </dsp:nvSpPr>
      <dsp:spPr>
        <a:xfrm>
          <a:off x="445005" y="477"/>
          <a:ext cx="1669615" cy="5586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mj-lt"/>
            </a:rPr>
            <a:t>Input Layer</a:t>
          </a:r>
        </a:p>
      </dsp:txBody>
      <dsp:txXfrm>
        <a:off x="461368" y="16840"/>
        <a:ext cx="1636889" cy="525958"/>
      </dsp:txXfrm>
    </dsp:sp>
    <dsp:sp modelId="{2A0E084A-BAC8-614B-BC1D-D19A189A7026}">
      <dsp:nvSpPr>
        <dsp:cNvPr id="0" name=""/>
        <dsp:cNvSpPr/>
      </dsp:nvSpPr>
      <dsp:spPr>
        <a:xfrm rot="5400000">
          <a:off x="1175060" y="573128"/>
          <a:ext cx="209506" cy="251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j-lt"/>
          </a:endParaRPr>
        </a:p>
      </dsp:txBody>
      <dsp:txXfrm rot="-5400000">
        <a:off x="1204391" y="594078"/>
        <a:ext cx="150845" cy="146654"/>
      </dsp:txXfrm>
    </dsp:sp>
    <dsp:sp modelId="{C1921BAF-9C33-614C-B079-960D9AF32B01}">
      <dsp:nvSpPr>
        <dsp:cNvPr id="0" name=""/>
        <dsp:cNvSpPr/>
      </dsp:nvSpPr>
      <dsp:spPr>
        <a:xfrm>
          <a:off x="396503" y="838503"/>
          <a:ext cx="1766620" cy="5586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mj-lt"/>
            </a:rPr>
            <a:t>Dense, 128, ReLU, L2</a:t>
          </a:r>
        </a:p>
      </dsp:txBody>
      <dsp:txXfrm>
        <a:off x="412866" y="854866"/>
        <a:ext cx="1733894" cy="525958"/>
      </dsp:txXfrm>
    </dsp:sp>
    <dsp:sp modelId="{1189D03A-D13E-754C-8968-E78825228FCA}">
      <dsp:nvSpPr>
        <dsp:cNvPr id="0" name=""/>
        <dsp:cNvSpPr/>
      </dsp:nvSpPr>
      <dsp:spPr>
        <a:xfrm rot="5400000">
          <a:off x="1175060" y="1411155"/>
          <a:ext cx="209506" cy="251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j-lt"/>
          </a:endParaRPr>
        </a:p>
      </dsp:txBody>
      <dsp:txXfrm rot="-5400000">
        <a:off x="1204391" y="1432105"/>
        <a:ext cx="150845" cy="146654"/>
      </dsp:txXfrm>
    </dsp:sp>
    <dsp:sp modelId="{0D57A32A-290E-924B-A5AE-EC77F6143D7D}">
      <dsp:nvSpPr>
        <dsp:cNvPr id="0" name=""/>
        <dsp:cNvSpPr/>
      </dsp:nvSpPr>
      <dsp:spPr>
        <a:xfrm>
          <a:off x="396503" y="1676530"/>
          <a:ext cx="1766620" cy="5586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mj-lt"/>
            </a:rPr>
            <a:t>Dense, 64, ReLU, L2</a:t>
          </a:r>
        </a:p>
      </dsp:txBody>
      <dsp:txXfrm>
        <a:off x="412866" y="1692893"/>
        <a:ext cx="1733894" cy="525958"/>
      </dsp:txXfrm>
    </dsp:sp>
    <dsp:sp modelId="{4CCDF11F-7FF7-1D4C-9E92-653C46FBFB6A}">
      <dsp:nvSpPr>
        <dsp:cNvPr id="0" name=""/>
        <dsp:cNvSpPr/>
      </dsp:nvSpPr>
      <dsp:spPr>
        <a:xfrm rot="5400000">
          <a:off x="1175060" y="2249181"/>
          <a:ext cx="209506" cy="251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j-lt"/>
          </a:endParaRPr>
        </a:p>
      </dsp:txBody>
      <dsp:txXfrm rot="-5400000">
        <a:off x="1204391" y="2270131"/>
        <a:ext cx="150845" cy="146654"/>
      </dsp:txXfrm>
    </dsp:sp>
    <dsp:sp modelId="{8974FBA1-E129-8A42-B2B5-0FC108D75F33}">
      <dsp:nvSpPr>
        <dsp:cNvPr id="0" name=""/>
        <dsp:cNvSpPr/>
      </dsp:nvSpPr>
      <dsp:spPr>
        <a:xfrm>
          <a:off x="396503" y="2514556"/>
          <a:ext cx="1766620" cy="5586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mj-lt"/>
            </a:rPr>
            <a:t>Dense, 32, ReLU, L2</a:t>
          </a:r>
        </a:p>
      </dsp:txBody>
      <dsp:txXfrm>
        <a:off x="412866" y="2530919"/>
        <a:ext cx="1733894" cy="525958"/>
      </dsp:txXfrm>
    </dsp:sp>
    <dsp:sp modelId="{74187296-F846-DB41-A6D6-8DCE34E40851}">
      <dsp:nvSpPr>
        <dsp:cNvPr id="0" name=""/>
        <dsp:cNvSpPr/>
      </dsp:nvSpPr>
      <dsp:spPr>
        <a:xfrm rot="5400000">
          <a:off x="1175060" y="3087208"/>
          <a:ext cx="209506" cy="251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j-lt"/>
          </a:endParaRPr>
        </a:p>
      </dsp:txBody>
      <dsp:txXfrm rot="-5400000">
        <a:off x="1204391" y="3108158"/>
        <a:ext cx="150845" cy="146654"/>
      </dsp:txXfrm>
    </dsp:sp>
    <dsp:sp modelId="{A704A7A6-A25A-E440-9A41-457C4076CC85}">
      <dsp:nvSpPr>
        <dsp:cNvPr id="0" name=""/>
        <dsp:cNvSpPr/>
      </dsp:nvSpPr>
      <dsp:spPr>
        <a:xfrm>
          <a:off x="396503" y="3352583"/>
          <a:ext cx="1766620" cy="5586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mj-lt"/>
            </a:rPr>
            <a:t>Output Layer</a:t>
          </a:r>
        </a:p>
      </dsp:txBody>
      <dsp:txXfrm>
        <a:off x="412866" y="3368946"/>
        <a:ext cx="1733894" cy="525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98053-34EF-FB4B-ABA6-6ED787F0ECDC}">
      <dsp:nvSpPr>
        <dsp:cNvPr id="0" name=""/>
        <dsp:cNvSpPr/>
      </dsp:nvSpPr>
      <dsp:spPr>
        <a:xfrm>
          <a:off x="0" y="3347714"/>
          <a:ext cx="5811128" cy="21964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US" sz="4200" kern="1200"/>
            <a:t>Evaluated levels </a:t>
          </a:r>
        </a:p>
      </dsp:txBody>
      <dsp:txXfrm>
        <a:off x="0" y="3347714"/>
        <a:ext cx="5811128" cy="1186089"/>
      </dsp:txXfrm>
    </dsp:sp>
    <dsp:sp modelId="{879B0A5C-C2CF-5841-9B70-EC32DC834FCD}">
      <dsp:nvSpPr>
        <dsp:cNvPr id="0" name=""/>
        <dsp:cNvSpPr/>
      </dsp:nvSpPr>
      <dsp:spPr>
        <a:xfrm>
          <a:off x="2837" y="4489874"/>
          <a:ext cx="967575" cy="1010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0.18</a:t>
          </a:r>
        </a:p>
      </dsp:txBody>
      <dsp:txXfrm>
        <a:off x="2837" y="4489874"/>
        <a:ext cx="967575" cy="1010372"/>
      </dsp:txXfrm>
    </dsp:sp>
    <dsp:sp modelId="{D75D47C8-55A7-B34B-ADAC-7D05B4D6BD52}">
      <dsp:nvSpPr>
        <dsp:cNvPr id="0" name=""/>
        <dsp:cNvSpPr/>
      </dsp:nvSpPr>
      <dsp:spPr>
        <a:xfrm>
          <a:off x="970412" y="4489874"/>
          <a:ext cx="967575" cy="1010372"/>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0.2</a:t>
          </a:r>
        </a:p>
      </dsp:txBody>
      <dsp:txXfrm>
        <a:off x="970412" y="4489874"/>
        <a:ext cx="967575" cy="1010372"/>
      </dsp:txXfrm>
    </dsp:sp>
    <dsp:sp modelId="{986B2C8D-2A52-6647-BF61-0507B1607299}">
      <dsp:nvSpPr>
        <dsp:cNvPr id="0" name=""/>
        <dsp:cNvSpPr/>
      </dsp:nvSpPr>
      <dsp:spPr>
        <a:xfrm>
          <a:off x="1937988" y="4489874"/>
          <a:ext cx="967575" cy="1010372"/>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0.22</a:t>
          </a:r>
        </a:p>
      </dsp:txBody>
      <dsp:txXfrm>
        <a:off x="1937988" y="4489874"/>
        <a:ext cx="967575" cy="1010372"/>
      </dsp:txXfrm>
    </dsp:sp>
    <dsp:sp modelId="{164B073A-BF8A-D140-A984-A131641EA9E2}">
      <dsp:nvSpPr>
        <dsp:cNvPr id="0" name=""/>
        <dsp:cNvSpPr/>
      </dsp:nvSpPr>
      <dsp:spPr>
        <a:xfrm>
          <a:off x="2905564" y="4489874"/>
          <a:ext cx="967575" cy="1010372"/>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0.24</a:t>
          </a:r>
        </a:p>
      </dsp:txBody>
      <dsp:txXfrm>
        <a:off x="2905564" y="4489874"/>
        <a:ext cx="967575" cy="1010372"/>
      </dsp:txXfrm>
    </dsp:sp>
    <dsp:sp modelId="{B5378A3D-F923-1449-B828-0C255540BFF6}">
      <dsp:nvSpPr>
        <dsp:cNvPr id="0" name=""/>
        <dsp:cNvSpPr/>
      </dsp:nvSpPr>
      <dsp:spPr>
        <a:xfrm>
          <a:off x="3873139" y="4489874"/>
          <a:ext cx="967575" cy="1010372"/>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0.28</a:t>
          </a:r>
        </a:p>
      </dsp:txBody>
      <dsp:txXfrm>
        <a:off x="3873139" y="4489874"/>
        <a:ext cx="967575" cy="1010372"/>
      </dsp:txXfrm>
    </dsp:sp>
    <dsp:sp modelId="{88D189E7-C739-2E43-B605-0CA39830F437}">
      <dsp:nvSpPr>
        <dsp:cNvPr id="0" name=""/>
        <dsp:cNvSpPr/>
      </dsp:nvSpPr>
      <dsp:spPr>
        <a:xfrm>
          <a:off x="4840715" y="4489874"/>
          <a:ext cx="967575" cy="1010372"/>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0.30 </a:t>
          </a:r>
        </a:p>
      </dsp:txBody>
      <dsp:txXfrm>
        <a:off x="4840715" y="4489874"/>
        <a:ext cx="967575" cy="1010372"/>
      </dsp:txXfrm>
    </dsp:sp>
    <dsp:sp modelId="{65F17677-F523-AD44-8BE4-BFE95B6C8C3E}">
      <dsp:nvSpPr>
        <dsp:cNvPr id="0" name=""/>
        <dsp:cNvSpPr/>
      </dsp:nvSpPr>
      <dsp:spPr>
        <a:xfrm rot="10800000">
          <a:off x="0" y="2501"/>
          <a:ext cx="5811128" cy="3378159"/>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US" sz="4200" kern="1200"/>
            <a:t>Optimized L2 regularization level</a:t>
          </a:r>
        </a:p>
      </dsp:txBody>
      <dsp:txXfrm rot="10800000">
        <a:off x="0" y="2501"/>
        <a:ext cx="5811128" cy="21950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6D591-6FEC-4EB5-A523-709C7563B9A7}">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682E2-DC72-4AD2-8D18-09F7AB75B91B}">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86D08-B81F-43C7-9075-464A6D6801BE}">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Goal Achievement: The target RMSE of approximately $50,000 was met by the best performing model</a:t>
          </a:r>
        </a:p>
      </dsp:txBody>
      <dsp:txXfrm>
        <a:off x="1816103" y="671"/>
        <a:ext cx="4447536" cy="1572384"/>
      </dsp:txXfrm>
    </dsp:sp>
    <dsp:sp modelId="{93AE2887-DD1A-4CC9-A658-739473F55376}">
      <dsp:nvSpPr>
        <dsp:cNvPr id="0" name=""/>
        <dsp:cNvSpPr/>
      </dsp:nvSpPr>
      <dsp:spPr>
        <a:xfrm>
          <a:off x="0" y="1966151"/>
          <a:ext cx="6263640" cy="1572384"/>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447761F9-32F6-4A10-9892-CA3DD561401B}">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C4D5A-2BCD-40A2-A980-F227EE19C74C}">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Given California’s geographic and economic diversity and the dataset’s outliers, NRMSE offers additional validity to the model’s utility</a:t>
          </a:r>
        </a:p>
      </dsp:txBody>
      <dsp:txXfrm>
        <a:off x="1816103" y="1966151"/>
        <a:ext cx="4447536" cy="1572384"/>
      </dsp:txXfrm>
    </dsp:sp>
    <dsp:sp modelId="{E331EEEB-B7BD-4369-92E4-D1AFA302E4D1}">
      <dsp:nvSpPr>
        <dsp:cNvPr id="0" name=""/>
        <dsp:cNvSpPr/>
      </dsp:nvSpPr>
      <dsp:spPr>
        <a:xfrm>
          <a:off x="0" y="3931632"/>
          <a:ext cx="6263640" cy="1572384"/>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2816D960-908E-4CE8-9E40-DE85E684C1EC}">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8F1C4-3F07-4B4B-82EF-842FBFB9E91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Limitations and Future Work</a:t>
          </a:r>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FF4AA-75B6-B44F-8075-41CCCA2601F0}"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5C21B-6F15-F842-9F3F-C853BCECC55A}" type="slidenum">
              <a:rPr lang="en-US" smtClean="0"/>
              <a:t>‹#›</a:t>
            </a:fld>
            <a:endParaRPr lang="en-US"/>
          </a:p>
        </p:txBody>
      </p:sp>
    </p:spTree>
    <p:extLst>
      <p:ext uri="{BB962C8B-B14F-4D97-AF65-F5344CB8AC3E}">
        <p14:creationId xmlns:p14="http://schemas.microsoft.com/office/powerpoint/2010/main" val="6646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335C21B-6F15-F842-9F3F-C853BCECC55A}" type="slidenum">
              <a:rPr lang="en-US" smtClean="0"/>
              <a:t>18</a:t>
            </a:fld>
            <a:endParaRPr lang="en-US"/>
          </a:p>
        </p:txBody>
      </p:sp>
    </p:spTree>
    <p:extLst>
      <p:ext uri="{BB962C8B-B14F-4D97-AF65-F5344CB8AC3E}">
        <p14:creationId xmlns:p14="http://schemas.microsoft.com/office/powerpoint/2010/main" val="219439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002E-85CE-FF45-07E2-BC9DFA3FF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81B3FC-1D24-A207-542D-191425AA3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4CFBBA-594A-98AF-31B6-363E4D8B909A}"/>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B2EE7D0E-33F8-5922-64EA-7D97DF96A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B9D75-EB50-EBEC-1C68-96E8866879A6}"/>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3432032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76E7-66BD-4159-F1A3-CAF85F818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551F6-E4E5-B8A5-7C71-DAE9FA411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B1A03-DC69-0B83-8E5A-67FA61A3E85D}"/>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E7AC77B4-5F2D-7195-539D-0BB2B2FD5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9DFF4-98EC-15FD-F14C-5231F1212EF8}"/>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313683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433F0C-3A2D-91AC-7DE2-5B695FF648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E63757-2613-30BE-B285-4B3CE22FED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59722-407F-57B9-08D5-03E1619BC793}"/>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697263AE-3381-5B74-2D0A-EF7F220E5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539B4-E2D0-8FE4-5222-FF6C32765418}"/>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185316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621B-94E6-E0FF-042D-A5448908DD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FF333-CB1F-4A47-A096-CF87B84352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F0562-95CD-0DCF-A123-C8E86E2A03EA}"/>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3947ECFB-BD80-A072-B091-A22535AC5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A979B-F7B8-1FE9-22FA-448E04A9D631}"/>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183606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AFD7-5EF7-755C-1BA4-1905291C5B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EA36C-E6C4-AF58-B4F1-E0E55D9F2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A4511B-2A45-D717-3130-DD61D377F2B4}"/>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8B90AE91-1DC5-C32D-9687-010A41C9C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6B337-0FDD-E37E-B648-AD98E79C785C}"/>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1371002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23C7-0950-2E5F-196E-B6E3725D6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86E202-A726-B4B1-7892-8469A7210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0B6E06-5DE1-FE38-7F16-1FAD6B715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6C8AD2-7818-506B-50F0-684F290BB5C1}"/>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6" name="Footer Placeholder 5">
            <a:extLst>
              <a:ext uri="{FF2B5EF4-FFF2-40B4-BE49-F238E27FC236}">
                <a16:creationId xmlns:a16="http://schemas.microsoft.com/office/drawing/2014/main" id="{626F370C-DDA9-C362-420D-90DE9F237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58813-8B75-C038-F026-92ACCE97076F}"/>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1881556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8023-678D-F14B-385A-1CDA4FE7BF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CFC2E7-5A78-56AA-C467-CD86FC42C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72383-DE04-75B4-5D4C-A0289E057A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15436F-6520-420D-C637-F76C4BA41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E5A1F-1C3A-F6A8-21B1-82B1B38D98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D3315C-AA6C-DF18-15E3-EE39D07A790A}"/>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8" name="Footer Placeholder 7">
            <a:extLst>
              <a:ext uri="{FF2B5EF4-FFF2-40B4-BE49-F238E27FC236}">
                <a16:creationId xmlns:a16="http://schemas.microsoft.com/office/drawing/2014/main" id="{670660D4-4DB7-EDCE-3D84-114FCE4513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79764-9011-6F78-961B-F641F38A8F7F}"/>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340103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03E5-DE2D-709A-3C6E-9A40DE8049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0FC32D-F00B-B7A0-39D1-B76DB49F5FBC}"/>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4" name="Footer Placeholder 3">
            <a:extLst>
              <a:ext uri="{FF2B5EF4-FFF2-40B4-BE49-F238E27FC236}">
                <a16:creationId xmlns:a16="http://schemas.microsoft.com/office/drawing/2014/main" id="{542E8C53-2C62-9C9F-94BF-DFE55DCEED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EF7286-6700-C180-DFD6-D6BC9AB507B5}"/>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282921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2964E-CC71-8C44-616F-950B4952D4F3}"/>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3" name="Footer Placeholder 2">
            <a:extLst>
              <a:ext uri="{FF2B5EF4-FFF2-40B4-BE49-F238E27FC236}">
                <a16:creationId xmlns:a16="http://schemas.microsoft.com/office/drawing/2014/main" id="{DB9D7CC3-0A7A-05CF-4ECF-B555489009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F27F33-EB49-6291-89CB-6C443934EC8A}"/>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429426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03DF-FEA7-0BC1-E40F-826D7B769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393C77-7001-7D58-1547-B2D862E1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1E9FF3-E9A0-777A-7451-A0724AA7A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0CE2A4-3877-BC81-A52E-C828C61A3E22}"/>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6" name="Footer Placeholder 5">
            <a:extLst>
              <a:ext uri="{FF2B5EF4-FFF2-40B4-BE49-F238E27FC236}">
                <a16:creationId xmlns:a16="http://schemas.microsoft.com/office/drawing/2014/main" id="{A5431257-A716-2A6A-0893-85C33248BD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F814E-6AAB-9D26-4C4B-1B3BE6AA10DB}"/>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259931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D2AF-4EED-1F43-DB16-31C54C675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78DE20-0BFA-F572-5AA6-59996CEBA3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5A54C-AABE-607E-533F-5FAEF6A38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665A0-6C72-C52B-2AC7-B928A7930D93}"/>
              </a:ext>
            </a:extLst>
          </p:cNvPr>
          <p:cNvSpPr>
            <a:spLocks noGrp="1"/>
          </p:cNvSpPr>
          <p:nvPr>
            <p:ph type="dt" sz="half" idx="10"/>
          </p:nvPr>
        </p:nvSpPr>
        <p:spPr/>
        <p:txBody>
          <a:bodyPr/>
          <a:lstStyle/>
          <a:p>
            <a:fld id="{4DE6B5F3-CC36-4849-AB0F-2BA6DEC93771}" type="datetimeFigureOut">
              <a:rPr lang="en-US" smtClean="0"/>
              <a:t>2/28/24</a:t>
            </a:fld>
            <a:endParaRPr lang="en-US"/>
          </a:p>
        </p:txBody>
      </p:sp>
      <p:sp>
        <p:nvSpPr>
          <p:cNvPr id="6" name="Footer Placeholder 5">
            <a:extLst>
              <a:ext uri="{FF2B5EF4-FFF2-40B4-BE49-F238E27FC236}">
                <a16:creationId xmlns:a16="http://schemas.microsoft.com/office/drawing/2014/main" id="{2323216D-B6BE-A367-1F8A-D9F0FE857B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AC972-CC50-373B-0A35-5550D6894AAB}"/>
              </a:ext>
            </a:extLst>
          </p:cNvPr>
          <p:cNvSpPr>
            <a:spLocks noGrp="1"/>
          </p:cNvSpPr>
          <p:nvPr>
            <p:ph type="sldNum" sz="quarter" idx="12"/>
          </p:nvPr>
        </p:nvSpPr>
        <p:spPr/>
        <p:txBody>
          <a:bodyPr/>
          <a:lstStyle/>
          <a:p>
            <a:fld id="{181D3D6D-C02E-2D44-8AD6-1059CB063375}" type="slidenum">
              <a:rPr lang="en-US" smtClean="0"/>
              <a:t>‹#›</a:t>
            </a:fld>
            <a:endParaRPr lang="en-US"/>
          </a:p>
        </p:txBody>
      </p:sp>
    </p:spTree>
    <p:extLst>
      <p:ext uri="{BB962C8B-B14F-4D97-AF65-F5344CB8AC3E}">
        <p14:creationId xmlns:p14="http://schemas.microsoft.com/office/powerpoint/2010/main" val="265637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72E48-E5B5-FC87-9373-B4D17EA4E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671ACE-E53E-4A4D-FE4E-48665F0C1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97F4D-432E-EAC4-FC39-7A7A1B6F5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6B5F3-CC36-4849-AB0F-2BA6DEC93771}" type="datetimeFigureOut">
              <a:rPr lang="en-US" smtClean="0"/>
              <a:t>2/28/24</a:t>
            </a:fld>
            <a:endParaRPr lang="en-US"/>
          </a:p>
        </p:txBody>
      </p:sp>
      <p:sp>
        <p:nvSpPr>
          <p:cNvPr id="5" name="Footer Placeholder 4">
            <a:extLst>
              <a:ext uri="{FF2B5EF4-FFF2-40B4-BE49-F238E27FC236}">
                <a16:creationId xmlns:a16="http://schemas.microsoft.com/office/drawing/2014/main" id="{6990AEB6-1A36-CB4A-6331-0612F9224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12E752-5388-91D1-7F86-771FDEA30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D3D6D-C02E-2D44-8AD6-1059CB063375}" type="slidenum">
              <a:rPr lang="en-US" smtClean="0"/>
              <a:t>‹#›</a:t>
            </a:fld>
            <a:endParaRPr lang="en-US"/>
          </a:p>
        </p:txBody>
      </p:sp>
    </p:spTree>
    <p:extLst>
      <p:ext uri="{BB962C8B-B14F-4D97-AF65-F5344CB8AC3E}">
        <p14:creationId xmlns:p14="http://schemas.microsoft.com/office/powerpoint/2010/main" val="267901966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A59F3-008E-0E74-6403-68AF18008C88}"/>
              </a:ext>
            </a:extLst>
          </p:cNvPr>
          <p:cNvSpPr>
            <a:spLocks noGrp="1"/>
          </p:cNvSpPr>
          <p:nvPr>
            <p:ph type="ctrTitle"/>
          </p:nvPr>
        </p:nvSpPr>
        <p:spPr>
          <a:xfrm>
            <a:off x="638882" y="639193"/>
            <a:ext cx="3571810" cy="3573516"/>
          </a:xfrm>
        </p:spPr>
        <p:txBody>
          <a:bodyPr>
            <a:noAutofit/>
          </a:bodyPr>
          <a:lstStyle/>
          <a:p>
            <a:pPr algn="l"/>
            <a:r>
              <a:rPr lang="en-US" sz="4800"/>
              <a:t>Deep Learning to Predict Housing Prices</a:t>
            </a:r>
          </a:p>
        </p:txBody>
      </p:sp>
      <p:sp>
        <p:nvSpPr>
          <p:cNvPr id="3" name="Subtitle 2">
            <a:extLst>
              <a:ext uri="{FF2B5EF4-FFF2-40B4-BE49-F238E27FC236}">
                <a16:creationId xmlns:a16="http://schemas.microsoft.com/office/drawing/2014/main" id="{9EF74D6D-6ACC-6F1E-A5DC-4F3E0E4B465A}"/>
              </a:ext>
            </a:extLst>
          </p:cNvPr>
          <p:cNvSpPr>
            <a:spLocks noGrp="1"/>
          </p:cNvSpPr>
          <p:nvPr>
            <p:ph type="subTitle" idx="1"/>
          </p:nvPr>
        </p:nvSpPr>
        <p:spPr>
          <a:xfrm>
            <a:off x="638882" y="4631161"/>
            <a:ext cx="3571810" cy="1559327"/>
          </a:xfrm>
        </p:spPr>
        <p:txBody>
          <a:bodyPr>
            <a:normAutofit/>
          </a:bodyPr>
          <a:lstStyle/>
          <a:p>
            <a:pPr algn="l"/>
            <a:r>
              <a:rPr lang="en-US">
                <a:latin typeface="+mj-lt"/>
              </a:rPr>
              <a:t>Chris Taylor</a:t>
            </a:r>
          </a:p>
          <a:p>
            <a:pPr algn="l"/>
            <a:r>
              <a:rPr lang="en-US" sz="2000">
                <a:latin typeface="+mj-lt"/>
              </a:rPr>
              <a:t>DTSA 5511</a:t>
            </a:r>
          </a:p>
          <a:p>
            <a:pPr algn="l"/>
            <a:r>
              <a:rPr lang="en-US" sz="2000">
                <a:latin typeface="+mj-lt"/>
              </a:rPr>
              <a:t>University of Colorado at Boulder</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reate a hand-drawn sketch of a modern house, capturing its clean lines, sharp angles, and minimalist design in black and white. The sketch should detail the house's distinctive features, such as large windows, an open-plan layout, and an interesting roof design, using pencil or charcoal to convey the texture and shading. The exterior materials like glass, steel, and concrete should be represented through varied stroke intensities, showcasing their unique qualities. The surrounding landscape, simplified to emphasize form and shadow, complements the house's sleek architecture. This sketch aims to highlight the essence of modern architecture through the intimate and detailed perspective of a hand-drawn illustration.">
            <a:extLst>
              <a:ext uri="{FF2B5EF4-FFF2-40B4-BE49-F238E27FC236}">
                <a16:creationId xmlns:a16="http://schemas.microsoft.com/office/drawing/2014/main" id="{5D1A0C87-9484-2180-3C35-1FB9380AA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477994" y="640080"/>
            <a:ext cx="5567220"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9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6C62F-3D93-2806-27D1-BBF46EA9B909}"/>
              </a:ext>
            </a:extLst>
          </p:cNvPr>
          <p:cNvSpPr>
            <a:spLocks noGrp="1"/>
          </p:cNvSpPr>
          <p:nvPr>
            <p:ph type="title"/>
          </p:nvPr>
        </p:nvSpPr>
        <p:spPr>
          <a:xfrm>
            <a:off x="630936" y="639520"/>
            <a:ext cx="3429000" cy="1719072"/>
          </a:xfrm>
        </p:spPr>
        <p:txBody>
          <a:bodyPr anchor="b">
            <a:normAutofit/>
          </a:bodyPr>
          <a:lstStyle/>
          <a:p>
            <a:r>
              <a:rPr lang="en-US" sz="5400"/>
              <a:t>Correlation Matrix</a:t>
            </a:r>
          </a:p>
        </p:txBody>
      </p:sp>
      <p:sp>
        <p:nvSpPr>
          <p:cNvPr id="308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2D477F39-8E9F-A287-0D98-253ADC91ED14}"/>
              </a:ext>
            </a:extLst>
          </p:cNvPr>
          <p:cNvSpPr>
            <a:spLocks noGrp="1"/>
          </p:cNvSpPr>
          <p:nvPr>
            <p:ph idx="1"/>
          </p:nvPr>
        </p:nvSpPr>
        <p:spPr>
          <a:xfrm>
            <a:off x="630935" y="2807208"/>
            <a:ext cx="3790235" cy="3410712"/>
          </a:xfrm>
        </p:spPr>
        <p:txBody>
          <a:bodyPr anchor="t">
            <a:normAutofit/>
          </a:bodyPr>
          <a:lstStyle/>
          <a:p>
            <a:r>
              <a:rPr lang="en-US" sz="2000"/>
              <a:t>Variable pairs with strong or very strong correlations</a:t>
            </a:r>
          </a:p>
          <a:p>
            <a:pPr lvl="1"/>
            <a:r>
              <a:rPr lang="en-US" sz="1600"/>
              <a:t>Total Rooms x Total Bedrooms</a:t>
            </a:r>
          </a:p>
          <a:p>
            <a:pPr lvl="1"/>
            <a:r>
              <a:rPr lang="en-US" sz="1600"/>
              <a:t>Total Rooms x Population </a:t>
            </a:r>
          </a:p>
          <a:p>
            <a:pPr lvl="1"/>
            <a:r>
              <a:rPr lang="en-US" sz="1600"/>
              <a:t>Total Rooms x Households</a:t>
            </a:r>
          </a:p>
          <a:p>
            <a:pPr lvl="1"/>
            <a:r>
              <a:rPr lang="en-US" sz="1600"/>
              <a:t>Total Bedrooms x Population</a:t>
            </a:r>
          </a:p>
          <a:p>
            <a:pPr lvl="1"/>
            <a:r>
              <a:rPr lang="en-US" sz="1600"/>
              <a:t>Total Bedrooms x Households</a:t>
            </a:r>
          </a:p>
          <a:p>
            <a:pPr lvl="1"/>
            <a:r>
              <a:rPr lang="en-US" sz="1600"/>
              <a:t>Population x Households</a:t>
            </a:r>
          </a:p>
          <a:p>
            <a:pPr lvl="1"/>
            <a:r>
              <a:rPr lang="en-US" sz="1600"/>
              <a:t>Median Income x Median House Value</a:t>
            </a:r>
          </a:p>
        </p:txBody>
      </p:sp>
      <p:pic>
        <p:nvPicPr>
          <p:cNvPr id="3074" name="Picture 2">
            <a:extLst>
              <a:ext uri="{FF2B5EF4-FFF2-40B4-BE49-F238E27FC236}">
                <a16:creationId xmlns:a16="http://schemas.microsoft.com/office/drawing/2014/main" id="{18D21D2D-4FEE-39A1-0773-142F44FF58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53808"/>
            <a:ext cx="6903720" cy="535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52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F202AD-4350-3C96-DDD8-EA8AE6CBC5E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Data Pipeline</a:t>
            </a:r>
          </a:p>
        </p:txBody>
      </p:sp>
      <p:sp>
        <p:nvSpPr>
          <p:cNvPr id="92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0485E8C-4A8D-0B8E-F6EB-59BB33EB8C41}"/>
              </a:ext>
            </a:extLst>
          </p:cNvPr>
          <p:cNvSpPr>
            <a:spLocks noGrp="1"/>
          </p:cNvSpPr>
          <p:nvPr>
            <p:ph sz="half" idx="1"/>
          </p:nvPr>
        </p:nvSpPr>
        <p:spPr>
          <a:xfrm>
            <a:off x="640080" y="2872899"/>
            <a:ext cx="5455920" cy="3320668"/>
          </a:xfrm>
        </p:spPr>
        <p:txBody>
          <a:bodyPr vert="horz" lIns="91440" tIns="45720" rIns="91440" bIns="45720" rtlCol="0">
            <a:normAutofit/>
          </a:bodyPr>
          <a:lstStyle/>
          <a:p>
            <a:r>
              <a:rPr lang="en-US" sz="2400">
                <a:latin typeface="+mj-lt"/>
              </a:rPr>
              <a:t>Standard scaler transformation</a:t>
            </a:r>
          </a:p>
          <a:p>
            <a:r>
              <a:rPr lang="en-US" sz="2400">
                <a:latin typeface="+mj-lt"/>
              </a:rPr>
              <a:t>Imputed missing data with median</a:t>
            </a:r>
          </a:p>
          <a:p>
            <a:r>
              <a:rPr lang="en-US" sz="2400">
                <a:latin typeface="+mj-lt"/>
              </a:rPr>
              <a:t>One hot encoding for categorical variable</a:t>
            </a:r>
          </a:p>
        </p:txBody>
      </p:sp>
      <p:pic>
        <p:nvPicPr>
          <p:cNvPr id="9218" name="Picture 2" descr="A minimalist black and white drawing of a single pipeline with multiple twists and turns. The drawing should focus on one main pipeline that curves, loops, and bends in various directions, showcasing an elegant yet simple path. This pipeline should include minimal valves and connections, emphasizing the continuous flow and the dynamic movement of the pipe itself. The style should be clean and clear, using smooth lines to trace the pipeline’s journey through space, creating a visually compelling image that combines simplicity with a sense of complexity in its design.">
            <a:extLst>
              <a:ext uri="{FF2B5EF4-FFF2-40B4-BE49-F238E27FC236}">
                <a16:creationId xmlns:a16="http://schemas.microsoft.com/office/drawing/2014/main" id="{07FBD8DE-C516-1BFD-84AB-E39E960F00F9}"/>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303"/>
          <a:stretch/>
        </p:blipFill>
        <p:spPr bwMode="auto">
          <a:xfrm>
            <a:off x="6096000" y="0"/>
            <a:ext cx="609295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733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5" name="Rectangle 51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F2F40-3853-01B2-8F8C-F44D7D8516F4}"/>
              </a:ext>
            </a:extLst>
          </p:cNvPr>
          <p:cNvSpPr>
            <a:spLocks noGrp="1"/>
          </p:cNvSpPr>
          <p:nvPr>
            <p:ph type="title"/>
          </p:nvPr>
        </p:nvSpPr>
        <p:spPr>
          <a:xfrm>
            <a:off x="630936" y="639520"/>
            <a:ext cx="3429000" cy="1719072"/>
          </a:xfrm>
        </p:spPr>
        <p:txBody>
          <a:bodyPr anchor="b">
            <a:normAutofit/>
          </a:bodyPr>
          <a:lstStyle/>
          <a:p>
            <a:r>
              <a:rPr lang="en-US" sz="5400"/>
              <a:t>Methods Used</a:t>
            </a:r>
          </a:p>
        </p:txBody>
      </p:sp>
      <p:sp>
        <p:nvSpPr>
          <p:cNvPr id="515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DDBD0B-DD00-F0D0-C119-29BC733F6C18}"/>
              </a:ext>
            </a:extLst>
          </p:cNvPr>
          <p:cNvSpPr>
            <a:spLocks noGrp="1"/>
          </p:cNvSpPr>
          <p:nvPr>
            <p:ph idx="1"/>
          </p:nvPr>
        </p:nvSpPr>
        <p:spPr>
          <a:xfrm>
            <a:off x="630936" y="2807208"/>
            <a:ext cx="3429000" cy="3410712"/>
          </a:xfrm>
        </p:spPr>
        <p:txBody>
          <a:bodyPr anchor="t">
            <a:normAutofit/>
          </a:bodyPr>
          <a:lstStyle/>
          <a:p>
            <a:r>
              <a:rPr lang="en-US" sz="2200">
                <a:latin typeface="+mj-lt"/>
              </a:rPr>
              <a:t>Three regression models using neural networks</a:t>
            </a:r>
          </a:p>
          <a:p>
            <a:pPr lvl="1"/>
            <a:r>
              <a:rPr lang="en-US" sz="2200">
                <a:latin typeface="+mj-lt"/>
              </a:rPr>
              <a:t>Early stopping </a:t>
            </a:r>
          </a:p>
          <a:p>
            <a:pPr lvl="1"/>
            <a:r>
              <a:rPr lang="en-US" sz="2200">
                <a:latin typeface="+mj-lt"/>
              </a:rPr>
              <a:t>Hidden Layers</a:t>
            </a:r>
          </a:p>
          <a:p>
            <a:pPr lvl="2"/>
            <a:r>
              <a:rPr lang="en-US" sz="1800">
                <a:latin typeface="+mj-lt"/>
              </a:rPr>
              <a:t>Initializer proposed by He et al. (2015)</a:t>
            </a:r>
          </a:p>
          <a:p>
            <a:pPr lvl="2"/>
            <a:r>
              <a:rPr lang="en-US" sz="1800">
                <a:latin typeface="+mj-lt"/>
              </a:rPr>
              <a:t>L2 regularization</a:t>
            </a:r>
          </a:p>
        </p:txBody>
      </p:sp>
      <p:pic>
        <p:nvPicPr>
          <p:cNvPr id="5126" name="Picture 6" descr="Create a black and white hand-drawn sketch that represents machine learning concepts on a whiteboard. The sketch should include a variety of equations, graphs, and diagrams such as neural networks, decision trees, and linear regression models. Use pencil or charcoal to simulate the whiteboard markers' effect, creating a realistic feel of a classroom or seminar environment. Annotations and arrows should connect the concepts, illustrating the process of data feeding into algorithms and generating predictions. This sketch aims to capture the academic and analytical essence of machine learning, making complex ideas accessible and visually engaging in a simplified, educational format.">
            <a:extLst>
              <a:ext uri="{FF2B5EF4-FFF2-40B4-BE49-F238E27FC236}">
                <a16:creationId xmlns:a16="http://schemas.microsoft.com/office/drawing/2014/main" id="{36A865DB-F155-3D50-C745-A2EBBF6EB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8"/>
          <a:stretch/>
        </p:blipFill>
        <p:spPr bwMode="auto">
          <a:xfrm>
            <a:off x="5306682" y="640080"/>
            <a:ext cx="559894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2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4860EBF-CA68-5C58-67B1-22C2BEF10EB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Model Comparison</a:t>
            </a:r>
          </a:p>
        </p:txBody>
      </p:sp>
      <p:sp>
        <p:nvSpPr>
          <p:cNvPr id="4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606749-396F-1020-5977-7C3882CD621A}"/>
              </a:ext>
            </a:extLst>
          </p:cNvPr>
          <p:cNvPicPr>
            <a:picLocks noChangeAspect="1"/>
          </p:cNvPicPr>
          <p:nvPr/>
        </p:nvPicPr>
        <p:blipFill>
          <a:blip r:embed="rId2"/>
          <a:stretch>
            <a:fillRect/>
          </a:stretch>
        </p:blipFill>
        <p:spPr>
          <a:xfrm>
            <a:off x="4343136" y="2428579"/>
            <a:ext cx="7404100" cy="2019300"/>
          </a:xfrm>
          <a:prstGeom prst="rect">
            <a:avLst/>
          </a:prstGeom>
        </p:spPr>
      </p:pic>
    </p:spTree>
    <p:extLst>
      <p:ext uri="{BB962C8B-B14F-4D97-AF65-F5344CB8AC3E}">
        <p14:creationId xmlns:p14="http://schemas.microsoft.com/office/powerpoint/2010/main" val="376504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E3F6C09C-1BDB-87B8-BD1F-5B857AE0C065}"/>
              </a:ext>
            </a:extLst>
          </p:cNvPr>
          <p:cNvGraphicFramePr>
            <a:graphicFrameLocks noGrp="1"/>
          </p:cNvGraphicFramePr>
          <p:nvPr>
            <p:ph sz="half" idx="1"/>
            <p:extLst>
              <p:ext uri="{D42A27DB-BD31-4B8C-83A1-F6EECF244321}">
                <p14:modId xmlns:p14="http://schemas.microsoft.com/office/powerpoint/2010/main" val="353539676"/>
              </p:ext>
            </p:extLst>
          </p:nvPr>
        </p:nvGraphicFramePr>
        <p:xfrm>
          <a:off x="615654" y="1690688"/>
          <a:ext cx="2559627" cy="391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1">
            <a:extLst>
              <a:ext uri="{FF2B5EF4-FFF2-40B4-BE49-F238E27FC236}">
                <a16:creationId xmlns:a16="http://schemas.microsoft.com/office/drawing/2014/main" id="{AA7DCEDC-67E1-D74B-097F-D80E8CCF03A5}"/>
              </a:ext>
            </a:extLst>
          </p:cNvPr>
          <p:cNvSpPr>
            <a:spLocks noGrp="1"/>
          </p:cNvSpPr>
          <p:nvPr>
            <p:ph type="title"/>
          </p:nvPr>
        </p:nvSpPr>
        <p:spPr/>
        <p:txBody>
          <a:bodyPr/>
          <a:lstStyle/>
          <a:p>
            <a:r>
              <a:rPr lang="en-US"/>
              <a:t>Final Model – Deep Learning Model 3</a:t>
            </a:r>
          </a:p>
        </p:txBody>
      </p:sp>
      <p:sp>
        <p:nvSpPr>
          <p:cNvPr id="13" name="Content Placeholder 12">
            <a:extLst>
              <a:ext uri="{FF2B5EF4-FFF2-40B4-BE49-F238E27FC236}">
                <a16:creationId xmlns:a16="http://schemas.microsoft.com/office/drawing/2014/main" id="{6204C5EE-1119-8E7E-35FC-C83CAC7118FF}"/>
              </a:ext>
            </a:extLst>
          </p:cNvPr>
          <p:cNvSpPr>
            <a:spLocks noGrp="1"/>
          </p:cNvSpPr>
          <p:nvPr>
            <p:ph sz="half" idx="2"/>
          </p:nvPr>
        </p:nvSpPr>
        <p:spPr>
          <a:xfrm>
            <a:off x="5360263" y="2410613"/>
            <a:ext cx="4414357" cy="1951180"/>
          </a:xfrm>
        </p:spPr>
        <p:txBody>
          <a:bodyPr>
            <a:normAutofit/>
          </a:bodyPr>
          <a:lstStyle/>
          <a:p>
            <a:r>
              <a:rPr lang="en-US" sz="2000">
                <a:latin typeface="+mj-lt"/>
              </a:rPr>
              <a:t>Runtime: 60 seconds</a:t>
            </a:r>
          </a:p>
          <a:p>
            <a:r>
              <a:rPr lang="en-US" sz="2000">
                <a:latin typeface="+mj-lt"/>
              </a:rPr>
              <a:t>L2 regularization level = 0.2</a:t>
            </a:r>
          </a:p>
          <a:p>
            <a:r>
              <a:rPr lang="en-US" sz="2000">
                <a:latin typeface="+mj-lt"/>
              </a:rPr>
              <a:t>Learning Rate = 0.05</a:t>
            </a:r>
          </a:p>
        </p:txBody>
      </p:sp>
      <p:sp>
        <p:nvSpPr>
          <p:cNvPr id="3" name="Right Brace 2">
            <a:extLst>
              <a:ext uri="{FF2B5EF4-FFF2-40B4-BE49-F238E27FC236}">
                <a16:creationId xmlns:a16="http://schemas.microsoft.com/office/drawing/2014/main" id="{1CDE76D6-4549-5744-B2AC-F551B2D62822}"/>
              </a:ext>
            </a:extLst>
          </p:cNvPr>
          <p:cNvSpPr/>
          <p:nvPr/>
        </p:nvSpPr>
        <p:spPr>
          <a:xfrm>
            <a:off x="2800637" y="2410613"/>
            <a:ext cx="374644" cy="2471893"/>
          </a:xfrm>
          <a:prstGeom prst="rightBrace">
            <a:avLst>
              <a:gd name="adj1" fmla="val 0"/>
              <a:gd name="adj2" fmla="val 50000"/>
            </a:avLst>
          </a:prstGeom>
          <a:ln>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439DE764-4129-4C11-2D7B-C6F07295D0B0}"/>
              </a:ext>
            </a:extLst>
          </p:cNvPr>
          <p:cNvSpPr txBox="1"/>
          <p:nvPr/>
        </p:nvSpPr>
        <p:spPr>
          <a:xfrm>
            <a:off x="3294295" y="3429000"/>
            <a:ext cx="862737" cy="646331"/>
          </a:xfrm>
          <a:prstGeom prst="rect">
            <a:avLst/>
          </a:prstGeom>
          <a:noFill/>
        </p:spPr>
        <p:txBody>
          <a:bodyPr wrap="none" rtlCol="0">
            <a:spAutoFit/>
          </a:bodyPr>
          <a:lstStyle/>
          <a:p>
            <a:r>
              <a:rPr lang="en-US"/>
              <a:t>Hidden</a:t>
            </a:r>
          </a:p>
          <a:p>
            <a:r>
              <a:rPr lang="en-US"/>
              <a:t>Layers</a:t>
            </a:r>
          </a:p>
        </p:txBody>
      </p:sp>
    </p:spTree>
    <p:extLst>
      <p:ext uri="{BB962C8B-B14F-4D97-AF65-F5344CB8AC3E}">
        <p14:creationId xmlns:p14="http://schemas.microsoft.com/office/powerpoint/2010/main" val="354989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C8FB0B7-1A23-B716-D3F7-563C750B92C7}"/>
              </a:ext>
            </a:extLst>
          </p:cNvPr>
          <p:cNvSpPr txBox="1"/>
          <p:nvPr/>
        </p:nvSpPr>
        <p:spPr>
          <a:xfrm>
            <a:off x="841247" y="2359152"/>
            <a:ext cx="3410712" cy="342504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Weights restored from best epoch</a:t>
            </a:r>
          </a:p>
          <a:p>
            <a:pPr marL="285750" indent="-228600">
              <a:lnSpc>
                <a:spcPct val="90000"/>
              </a:lnSpc>
              <a:spcAft>
                <a:spcPts val="600"/>
              </a:spcAft>
              <a:buFont typeface="Arial" panose="020B0604020202020204" pitchFamily="34" charset="0"/>
              <a:buChar char="•"/>
            </a:pPr>
            <a:r>
              <a:rPr lang="en-US" sz="1700"/>
              <a:t>Some overfitting</a:t>
            </a:r>
          </a:p>
        </p:txBody>
      </p:sp>
      <p:sp>
        <p:nvSpPr>
          <p:cNvPr id="7" name="TextBox 6">
            <a:extLst>
              <a:ext uri="{FF2B5EF4-FFF2-40B4-BE49-F238E27FC236}">
                <a16:creationId xmlns:a16="http://schemas.microsoft.com/office/drawing/2014/main" id="{80CA02D5-4989-DAC7-B536-8A4655900AFA}"/>
              </a:ext>
            </a:extLst>
          </p:cNvPr>
          <p:cNvSpPr txBox="1"/>
          <p:nvPr/>
        </p:nvSpPr>
        <p:spPr>
          <a:xfrm>
            <a:off x="815073" y="1545777"/>
            <a:ext cx="3468385" cy="584775"/>
          </a:xfrm>
          <a:prstGeom prst="rect">
            <a:avLst/>
          </a:prstGeom>
          <a:noFill/>
        </p:spPr>
        <p:txBody>
          <a:bodyPr wrap="none" rtlCol="0">
            <a:spAutoFit/>
          </a:bodyPr>
          <a:lstStyle/>
          <a:p>
            <a:r>
              <a:rPr lang="en-US" sz="3200">
                <a:latin typeface="+mj-lt"/>
              </a:rPr>
              <a:t>Observations/Notes</a:t>
            </a:r>
          </a:p>
        </p:txBody>
      </p:sp>
      <p:pic>
        <p:nvPicPr>
          <p:cNvPr id="9" name="Picture 8">
            <a:extLst>
              <a:ext uri="{FF2B5EF4-FFF2-40B4-BE49-F238E27FC236}">
                <a16:creationId xmlns:a16="http://schemas.microsoft.com/office/drawing/2014/main" id="{ACF3BD4F-23FC-9D19-EFE4-B8E4B405BA0A}"/>
              </a:ext>
            </a:extLst>
          </p:cNvPr>
          <p:cNvPicPr>
            <a:picLocks noChangeAspect="1"/>
          </p:cNvPicPr>
          <p:nvPr/>
        </p:nvPicPr>
        <p:blipFill>
          <a:blip r:embed="rId2"/>
          <a:stretch>
            <a:fillRect/>
          </a:stretch>
        </p:blipFill>
        <p:spPr>
          <a:xfrm>
            <a:off x="5271955" y="633619"/>
            <a:ext cx="6731730" cy="6065536"/>
          </a:xfrm>
          <a:prstGeom prst="rect">
            <a:avLst/>
          </a:prstGeom>
        </p:spPr>
      </p:pic>
    </p:spTree>
    <p:extLst>
      <p:ext uri="{BB962C8B-B14F-4D97-AF65-F5344CB8AC3E}">
        <p14:creationId xmlns:p14="http://schemas.microsoft.com/office/powerpoint/2010/main" val="36297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91354C-9BC1-FA9A-C0F5-0973C698EFB5}"/>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Hyperparameter Optimization</a:t>
            </a:r>
          </a:p>
        </p:txBody>
      </p:sp>
      <p:graphicFrame>
        <p:nvGraphicFramePr>
          <p:cNvPr id="5" name="Content Placeholder 2">
            <a:extLst>
              <a:ext uri="{FF2B5EF4-FFF2-40B4-BE49-F238E27FC236}">
                <a16:creationId xmlns:a16="http://schemas.microsoft.com/office/drawing/2014/main" id="{AAAFB101-1793-BA2A-916E-5B8767C1F27C}"/>
              </a:ext>
            </a:extLst>
          </p:cNvPr>
          <p:cNvGraphicFramePr>
            <a:graphicFrameLocks noGrp="1"/>
          </p:cNvGraphicFramePr>
          <p:nvPr>
            <p:ph idx="1"/>
            <p:extLst>
              <p:ext uri="{D42A27DB-BD31-4B8C-83A1-F6EECF244321}">
                <p14:modId xmlns:p14="http://schemas.microsoft.com/office/powerpoint/2010/main" val="1648435419"/>
              </p:ext>
            </p:extLst>
          </p:nvPr>
        </p:nvGraphicFramePr>
        <p:xfrm>
          <a:off x="5542672" y="541607"/>
          <a:ext cx="5811128" cy="5546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95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652D8-5439-BAA4-0BC2-B66EA64661BD}"/>
              </a:ext>
            </a:extLst>
          </p:cNvPr>
          <p:cNvSpPr>
            <a:spLocks noGrp="1"/>
          </p:cNvSpPr>
          <p:nvPr>
            <p:ph type="title"/>
          </p:nvPr>
        </p:nvSpPr>
        <p:spPr>
          <a:xfrm>
            <a:off x="838200" y="365125"/>
            <a:ext cx="10515600" cy="1325563"/>
          </a:xfrm>
        </p:spPr>
        <p:txBody>
          <a:bodyPr>
            <a:normAutofit/>
          </a:bodyPr>
          <a:lstStyle/>
          <a:p>
            <a:r>
              <a:rPr lang="en-US" sz="5400"/>
              <a:t>Final Model – Test Performance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45D7EB57-5781-5218-3BEF-B73FAA7BFF1A}"/>
              </a:ext>
            </a:extLst>
          </p:cNvPr>
          <p:cNvGraphicFramePr>
            <a:graphicFrameLocks noGrp="1"/>
          </p:cNvGraphicFramePr>
          <p:nvPr>
            <p:ph idx="1"/>
            <p:extLst>
              <p:ext uri="{D42A27DB-BD31-4B8C-83A1-F6EECF244321}">
                <p14:modId xmlns:p14="http://schemas.microsoft.com/office/powerpoint/2010/main" val="1817795137"/>
              </p:ext>
            </p:extLst>
          </p:nvPr>
        </p:nvGraphicFramePr>
        <p:xfrm>
          <a:off x="2814894" y="2475385"/>
          <a:ext cx="6559163" cy="3453384"/>
        </p:xfrm>
        <a:graphic>
          <a:graphicData uri="http://schemas.openxmlformats.org/drawingml/2006/table">
            <a:tbl>
              <a:tblPr firstRow="1" bandRow="1">
                <a:tableStyleId>{5940675A-B579-460E-94D1-54222C63F5DA}</a:tableStyleId>
              </a:tblPr>
              <a:tblGrid>
                <a:gridCol w="4208288">
                  <a:extLst>
                    <a:ext uri="{9D8B030D-6E8A-4147-A177-3AD203B41FA5}">
                      <a16:colId xmlns:a16="http://schemas.microsoft.com/office/drawing/2014/main" val="1144329666"/>
                    </a:ext>
                  </a:extLst>
                </a:gridCol>
                <a:gridCol w="2350875">
                  <a:extLst>
                    <a:ext uri="{9D8B030D-6E8A-4147-A177-3AD203B41FA5}">
                      <a16:colId xmlns:a16="http://schemas.microsoft.com/office/drawing/2014/main" val="2271148458"/>
                    </a:ext>
                  </a:extLst>
                </a:gridCol>
              </a:tblGrid>
              <a:tr h="737616">
                <a:tc gridSpan="2">
                  <a:txBody>
                    <a:bodyPr/>
                    <a:lstStyle/>
                    <a:p>
                      <a:pPr algn="ctr"/>
                      <a:r>
                        <a:rPr lang="en-US" sz="3300"/>
                        <a:t>Test Metrics</a:t>
                      </a:r>
                    </a:p>
                  </a:txBody>
                  <a:tcPr marL="167640" marR="167640" marT="83820" marB="83820"/>
                </a:tc>
                <a:tc hMerge="1">
                  <a:txBody>
                    <a:bodyPr/>
                    <a:lstStyle/>
                    <a:p>
                      <a:endParaRPr lang="en-US"/>
                    </a:p>
                  </a:txBody>
                  <a:tcPr/>
                </a:tc>
                <a:extLst>
                  <a:ext uri="{0D108BD9-81ED-4DB2-BD59-A6C34878D82A}">
                    <a16:rowId xmlns:a16="http://schemas.microsoft.com/office/drawing/2014/main" val="2924993446"/>
                  </a:ext>
                </a:extLst>
              </a:tr>
              <a:tr h="737616">
                <a:tc>
                  <a:txBody>
                    <a:bodyPr/>
                    <a:lstStyle/>
                    <a:p>
                      <a:pPr algn="ctr"/>
                      <a:r>
                        <a:rPr lang="en-US" sz="3300"/>
                        <a:t>Test RMSE</a:t>
                      </a:r>
                    </a:p>
                  </a:txBody>
                  <a:tcPr marL="167640" marR="167640" marT="83820" marB="83820" anchor="ctr"/>
                </a:tc>
                <a:tc>
                  <a:txBody>
                    <a:bodyPr/>
                    <a:lstStyle/>
                    <a:p>
                      <a:pPr algn="ctr"/>
                      <a:r>
                        <a:rPr lang="en-US" sz="3300"/>
                        <a:t>$51,707.60</a:t>
                      </a:r>
                    </a:p>
                  </a:txBody>
                  <a:tcPr marL="167640" marR="167640" marT="83820" marB="83820" anchor="ctr"/>
                </a:tc>
                <a:extLst>
                  <a:ext uri="{0D108BD9-81ED-4DB2-BD59-A6C34878D82A}">
                    <a16:rowId xmlns:a16="http://schemas.microsoft.com/office/drawing/2014/main" val="4194791647"/>
                  </a:ext>
                </a:extLst>
              </a:tr>
              <a:tr h="1240536">
                <a:tc>
                  <a:txBody>
                    <a:bodyPr/>
                    <a:lstStyle/>
                    <a:p>
                      <a:pPr algn="ctr"/>
                      <a:r>
                        <a:rPr lang="en-US" sz="3300"/>
                        <a:t>Normalized RMSE (NRMSE)</a:t>
                      </a:r>
                    </a:p>
                  </a:txBody>
                  <a:tcPr marL="167640" marR="167640" marT="83820" marB="83820" anchor="ctr"/>
                </a:tc>
                <a:tc>
                  <a:txBody>
                    <a:bodyPr/>
                    <a:lstStyle/>
                    <a:p>
                      <a:pPr algn="ctr"/>
                      <a:r>
                        <a:rPr lang="en-US" sz="3300"/>
                        <a:t>10.66</a:t>
                      </a:r>
                    </a:p>
                  </a:txBody>
                  <a:tcPr marL="167640" marR="167640" marT="83820" marB="83820" anchor="ctr"/>
                </a:tc>
                <a:extLst>
                  <a:ext uri="{0D108BD9-81ED-4DB2-BD59-A6C34878D82A}">
                    <a16:rowId xmlns:a16="http://schemas.microsoft.com/office/drawing/2014/main" val="4292526112"/>
                  </a:ext>
                </a:extLst>
              </a:tr>
              <a:tr h="737616">
                <a:tc>
                  <a:txBody>
                    <a:bodyPr/>
                    <a:lstStyle/>
                    <a:p>
                      <a:pPr algn="ctr"/>
                      <a:r>
                        <a:rPr lang="en-US" sz="3300"/>
                        <a:t>Test R-Squared</a:t>
                      </a:r>
                    </a:p>
                  </a:txBody>
                  <a:tcPr marL="167640" marR="167640" marT="83820" marB="83820" anchor="ctr"/>
                </a:tc>
                <a:tc>
                  <a:txBody>
                    <a:bodyPr/>
                    <a:lstStyle/>
                    <a:p>
                      <a:pPr algn="ctr"/>
                      <a:r>
                        <a:rPr lang="en-US" sz="3300"/>
                        <a:t>0.796</a:t>
                      </a:r>
                    </a:p>
                  </a:txBody>
                  <a:tcPr marL="167640" marR="167640" marT="83820" marB="83820" anchor="ctr"/>
                </a:tc>
                <a:extLst>
                  <a:ext uri="{0D108BD9-81ED-4DB2-BD59-A6C34878D82A}">
                    <a16:rowId xmlns:a16="http://schemas.microsoft.com/office/drawing/2014/main" val="1456988790"/>
                  </a:ext>
                </a:extLst>
              </a:tr>
            </a:tbl>
          </a:graphicData>
        </a:graphic>
      </p:graphicFrame>
    </p:spTree>
    <p:extLst>
      <p:ext uri="{BB962C8B-B14F-4D97-AF65-F5344CB8AC3E}">
        <p14:creationId xmlns:p14="http://schemas.microsoft.com/office/powerpoint/2010/main" val="312969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73940-CCB6-85F5-EFBD-8945662262DD}"/>
              </a:ext>
            </a:extLst>
          </p:cNvPr>
          <p:cNvSpPr>
            <a:spLocks noGrp="1"/>
          </p:cNvSpPr>
          <p:nvPr>
            <p:ph type="title"/>
          </p:nvPr>
        </p:nvSpPr>
        <p:spPr>
          <a:xfrm>
            <a:off x="838200" y="557189"/>
            <a:ext cx="3374136" cy="5567891"/>
          </a:xfrm>
        </p:spPr>
        <p:txBody>
          <a:bodyPr>
            <a:normAutofit/>
          </a:bodyPr>
          <a:lstStyle/>
          <a:p>
            <a:r>
              <a:rPr lang="en-US" sz="5200"/>
              <a:t>Conclusion</a:t>
            </a:r>
          </a:p>
        </p:txBody>
      </p:sp>
      <p:graphicFrame>
        <p:nvGraphicFramePr>
          <p:cNvPr id="5" name="Content Placeholder 2">
            <a:extLst>
              <a:ext uri="{FF2B5EF4-FFF2-40B4-BE49-F238E27FC236}">
                <a16:creationId xmlns:a16="http://schemas.microsoft.com/office/drawing/2014/main" id="{91061A00-9225-3095-80D7-1E0B51F1F551}"/>
              </a:ext>
            </a:extLst>
          </p:cNvPr>
          <p:cNvGraphicFramePr>
            <a:graphicFrameLocks noGrp="1"/>
          </p:cNvGraphicFramePr>
          <p:nvPr>
            <p:ph idx="1"/>
            <p:extLst>
              <p:ext uri="{D42A27DB-BD31-4B8C-83A1-F6EECF244321}">
                <p14:modId xmlns:p14="http://schemas.microsoft.com/office/powerpoint/2010/main" val="148675487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902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B1016-E3E1-C10E-306A-A09F7B7B7CF8}"/>
              </a:ext>
            </a:extLst>
          </p:cNvPr>
          <p:cNvSpPr>
            <a:spLocks noGrp="1"/>
          </p:cNvSpPr>
          <p:nvPr>
            <p:ph type="title"/>
          </p:nvPr>
        </p:nvSpPr>
        <p:spPr>
          <a:xfrm>
            <a:off x="838200" y="556995"/>
            <a:ext cx="10515600" cy="1133693"/>
          </a:xfrm>
        </p:spPr>
        <p:txBody>
          <a:bodyPr>
            <a:normAutofit/>
          </a:bodyPr>
          <a:lstStyle/>
          <a:p>
            <a:r>
              <a:rPr lang="en-US" sz="5200"/>
              <a:t>Framing the Problem	</a:t>
            </a:r>
          </a:p>
        </p:txBody>
      </p:sp>
      <p:graphicFrame>
        <p:nvGraphicFramePr>
          <p:cNvPr id="5" name="Content Placeholder 2">
            <a:extLst>
              <a:ext uri="{FF2B5EF4-FFF2-40B4-BE49-F238E27FC236}">
                <a16:creationId xmlns:a16="http://schemas.microsoft.com/office/drawing/2014/main" id="{420D5D58-E904-718F-D3F4-6C67D0010EDF}"/>
              </a:ext>
            </a:extLst>
          </p:cNvPr>
          <p:cNvGraphicFramePr>
            <a:graphicFrameLocks noGrp="1"/>
          </p:cNvGraphicFramePr>
          <p:nvPr>
            <p:ph idx="1"/>
            <p:extLst>
              <p:ext uri="{D42A27DB-BD31-4B8C-83A1-F6EECF244321}">
                <p14:modId xmlns:p14="http://schemas.microsoft.com/office/powerpoint/2010/main" val="10726502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0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B1016-E3E1-C10E-306A-A09F7B7B7CF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Goal and Rationale</a:t>
            </a:r>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4">
            <a:extLst>
              <a:ext uri="{FF2B5EF4-FFF2-40B4-BE49-F238E27FC236}">
                <a16:creationId xmlns:a16="http://schemas.microsoft.com/office/drawing/2014/main" id="{677CD796-6962-F56C-F250-D6F7E0888EE8}"/>
              </a:ext>
            </a:extLst>
          </p:cNvPr>
          <p:cNvGraphicFramePr>
            <a:graphicFrameLocks/>
          </p:cNvGraphicFramePr>
          <p:nvPr>
            <p:extLst>
              <p:ext uri="{D42A27DB-BD31-4B8C-83A1-F6EECF244321}">
                <p14:modId xmlns:p14="http://schemas.microsoft.com/office/powerpoint/2010/main" val="3870145494"/>
              </p:ext>
            </p:extLst>
          </p:nvPr>
        </p:nvGraphicFramePr>
        <p:xfrm>
          <a:off x="1381155" y="1926266"/>
          <a:ext cx="4585831" cy="3851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C39F9FC-09B7-6CC4-A54C-81069F89E47D}"/>
              </a:ext>
            </a:extLst>
          </p:cNvPr>
          <p:cNvSpPr>
            <a:spLocks/>
          </p:cNvSpPr>
          <p:nvPr/>
        </p:nvSpPr>
        <p:spPr>
          <a:xfrm>
            <a:off x="6225013" y="2432759"/>
            <a:ext cx="4585831" cy="3851031"/>
          </a:xfrm>
          <a:prstGeom prst="rect">
            <a:avLst/>
          </a:prstGeom>
        </p:spPr>
        <p:txBody>
          <a:bodyPr>
            <a:normAutofit/>
          </a:bodyPr>
          <a:lstStyle/>
          <a:p>
            <a:pPr algn="ctr" defTabSz="804672">
              <a:spcAft>
                <a:spcPts val="600"/>
              </a:spcAft>
            </a:pPr>
            <a:r>
              <a:rPr lang="en-US" sz="2800" b="1" kern="1200">
                <a:solidFill>
                  <a:schemeClr val="tx1"/>
                </a:solidFill>
                <a:latin typeface="+mj-lt"/>
                <a:ea typeface="+mn-ea"/>
                <a:cs typeface="+mn-cs"/>
              </a:rPr>
              <a:t>Rationale</a:t>
            </a:r>
            <a:br>
              <a:rPr lang="en-US" sz="2400" b="1" kern="1200">
                <a:solidFill>
                  <a:schemeClr val="tx1"/>
                </a:solidFill>
                <a:latin typeface="+mj-lt"/>
                <a:ea typeface="+mn-ea"/>
                <a:cs typeface="+mn-cs"/>
              </a:rPr>
            </a:br>
            <a:endParaRPr lang="en-US" sz="2400" b="1" kern="1200">
              <a:solidFill>
                <a:schemeClr val="tx1"/>
              </a:solidFill>
              <a:latin typeface="+mj-lt"/>
              <a:ea typeface="+mn-ea"/>
              <a:cs typeface="+mn-cs"/>
            </a:endParaRPr>
          </a:p>
          <a:p>
            <a:pPr marL="342900" indent="-342900" defTabSz="804672">
              <a:spcAft>
                <a:spcPts val="600"/>
              </a:spcAft>
              <a:buFont typeface="Arial" panose="020B0604020202020204" pitchFamily="34" charset="0"/>
              <a:buChar char="•"/>
            </a:pPr>
            <a:r>
              <a:rPr lang="en-US" sz="2400" kern="1200">
                <a:solidFill>
                  <a:schemeClr val="tx1"/>
                </a:solidFill>
                <a:latin typeface="+mj-lt"/>
                <a:ea typeface="+mn-ea"/>
                <a:cs typeface="+mn-cs"/>
              </a:rPr>
              <a:t>Increase inter-group consistency for evaluating the price of homes</a:t>
            </a:r>
            <a:endParaRPr lang="en-US" sz="3200">
              <a:latin typeface="+mj-lt"/>
            </a:endParaRPr>
          </a:p>
        </p:txBody>
      </p:sp>
    </p:spTree>
    <p:extLst>
      <p:ext uri="{BB962C8B-B14F-4D97-AF65-F5344CB8AC3E}">
        <p14:creationId xmlns:p14="http://schemas.microsoft.com/office/powerpoint/2010/main" val="171650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B1016-E3E1-C10E-306A-A09F7B7B7CF8}"/>
              </a:ext>
            </a:extLst>
          </p:cNvPr>
          <p:cNvSpPr>
            <a:spLocks noGrp="1"/>
          </p:cNvSpPr>
          <p:nvPr>
            <p:ph type="title"/>
          </p:nvPr>
        </p:nvSpPr>
        <p:spPr>
          <a:xfrm>
            <a:off x="838200" y="365125"/>
            <a:ext cx="10515600" cy="1325563"/>
          </a:xfrm>
        </p:spPr>
        <p:txBody>
          <a:bodyPr>
            <a:normAutofit/>
          </a:bodyPr>
          <a:lstStyle/>
          <a:p>
            <a:r>
              <a:rPr lang="en-US"/>
              <a:t>How the Model Will Be Used</a:t>
            </a:r>
          </a:p>
        </p:txBody>
      </p:sp>
      <p:sp>
        <p:nvSpPr>
          <p:cNvPr id="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E360D7-2B1A-C0F3-A419-B32979326F7E}"/>
              </a:ext>
            </a:extLst>
          </p:cNvPr>
          <p:cNvSpPr>
            <a:spLocks/>
          </p:cNvSpPr>
          <p:nvPr/>
        </p:nvSpPr>
        <p:spPr>
          <a:xfrm>
            <a:off x="944165" y="2203449"/>
            <a:ext cx="9542995" cy="3948876"/>
          </a:xfrm>
          <a:prstGeom prst="rect">
            <a:avLst/>
          </a:prstGeom>
        </p:spPr>
        <p:txBody>
          <a:bodyPr>
            <a:normAutofit fontScale="92500" lnSpcReduction="20000"/>
          </a:bodyPr>
          <a:lstStyle/>
          <a:p>
            <a:pPr marL="457200" indent="-457200" defTabSz="822960">
              <a:lnSpc>
                <a:spcPct val="110000"/>
              </a:lnSpc>
              <a:spcAft>
                <a:spcPts val="600"/>
              </a:spcAft>
              <a:buFont typeface="Arial" panose="020B0604020202020204" pitchFamily="34" charset="0"/>
              <a:buChar char="•"/>
            </a:pPr>
            <a:r>
              <a:rPr lang="en-US" sz="3200" kern="1200">
                <a:solidFill>
                  <a:schemeClr val="tx1"/>
                </a:solidFill>
                <a:latin typeface="+mj-lt"/>
                <a:ea typeface="+mn-ea"/>
                <a:cs typeface="+mn-cs"/>
              </a:rPr>
              <a:t>Prediction used as starting price of home </a:t>
            </a:r>
          </a:p>
          <a:p>
            <a:pPr marL="868680" lvl="1" indent="-457200" defTabSz="822960">
              <a:lnSpc>
                <a:spcPct val="110000"/>
              </a:lnSpc>
              <a:spcAft>
                <a:spcPts val="600"/>
              </a:spcAft>
              <a:buFont typeface="Arial" panose="020B0604020202020204" pitchFamily="34" charset="0"/>
              <a:buChar char="•"/>
            </a:pPr>
            <a:r>
              <a:rPr lang="en-US" sz="2800" kern="1200">
                <a:solidFill>
                  <a:schemeClr val="tx1"/>
                </a:solidFill>
                <a:latin typeface="+mj-lt"/>
                <a:ea typeface="+mn-ea"/>
                <a:cs typeface="+mn-cs"/>
              </a:rPr>
              <a:t>Adjusted based on agent’s evaluation of home</a:t>
            </a:r>
          </a:p>
          <a:p>
            <a:pPr marL="868680" lvl="1" indent="-457200" defTabSz="822960">
              <a:lnSpc>
                <a:spcPct val="110000"/>
              </a:lnSpc>
              <a:spcAft>
                <a:spcPts val="600"/>
              </a:spcAft>
              <a:buFont typeface="Arial" panose="020B0604020202020204" pitchFamily="34" charset="0"/>
              <a:buChar char="•"/>
            </a:pPr>
            <a:endParaRPr lang="en-US" sz="2800">
              <a:latin typeface="+mj-lt"/>
            </a:endParaRPr>
          </a:p>
          <a:p>
            <a:pPr marL="868680" lvl="1" indent="-457200" defTabSz="822960">
              <a:lnSpc>
                <a:spcPct val="110000"/>
              </a:lnSpc>
              <a:spcAft>
                <a:spcPts val="600"/>
              </a:spcAft>
              <a:buFont typeface="Arial" panose="020B0604020202020204" pitchFamily="34" charset="0"/>
              <a:buChar char="•"/>
            </a:pPr>
            <a:endParaRPr lang="en-US" sz="2800" kern="1200">
              <a:solidFill>
                <a:schemeClr val="tx1"/>
              </a:solidFill>
              <a:latin typeface="+mj-lt"/>
              <a:ea typeface="+mn-ea"/>
              <a:cs typeface="+mn-cs"/>
            </a:endParaRPr>
          </a:p>
          <a:p>
            <a:pPr marL="868680" lvl="1" indent="-457200" defTabSz="822960">
              <a:lnSpc>
                <a:spcPct val="110000"/>
              </a:lnSpc>
              <a:spcAft>
                <a:spcPts val="600"/>
              </a:spcAft>
              <a:buFont typeface="Arial" panose="020B0604020202020204" pitchFamily="34" charset="0"/>
              <a:buChar char="•"/>
            </a:pPr>
            <a:endParaRPr lang="en-US" sz="2800" kern="1200">
              <a:solidFill>
                <a:schemeClr val="tx1"/>
              </a:solidFill>
              <a:latin typeface="+mj-lt"/>
              <a:ea typeface="+mn-ea"/>
              <a:cs typeface="+mn-cs"/>
            </a:endParaRPr>
          </a:p>
          <a:p>
            <a:pPr marL="1165860" lvl="2" indent="-342900" defTabSz="822960">
              <a:lnSpc>
                <a:spcPct val="110000"/>
              </a:lnSpc>
              <a:spcAft>
                <a:spcPts val="600"/>
              </a:spcAft>
              <a:buFont typeface="Arial" panose="020B0604020202020204" pitchFamily="34" charset="0"/>
              <a:buChar char="•"/>
            </a:pPr>
            <a:r>
              <a:rPr lang="en-US" sz="2400" kern="1200">
                <a:solidFill>
                  <a:schemeClr val="tx1"/>
                </a:solidFill>
                <a:latin typeface="+mj-lt"/>
                <a:ea typeface="+mn-ea"/>
                <a:cs typeface="+mn-cs"/>
              </a:rPr>
              <a:t>Assets</a:t>
            </a:r>
          </a:p>
          <a:p>
            <a:pPr marL="1577340" lvl="3" indent="-342900" defTabSz="822960">
              <a:lnSpc>
                <a:spcPct val="110000"/>
              </a:lnSpc>
              <a:spcAft>
                <a:spcPts val="600"/>
              </a:spcAft>
              <a:buFont typeface="Arial" panose="020B0604020202020204" pitchFamily="34" charset="0"/>
              <a:buChar char="•"/>
            </a:pPr>
            <a:r>
              <a:rPr lang="en-US" sz="2400" kern="1200">
                <a:solidFill>
                  <a:schemeClr val="tx1"/>
                </a:solidFill>
                <a:latin typeface="+mj-lt"/>
                <a:ea typeface="+mn-ea"/>
                <a:cs typeface="+mn-cs"/>
              </a:rPr>
              <a:t>Newly renovated kitchen</a:t>
            </a:r>
          </a:p>
          <a:p>
            <a:pPr marL="1165860" lvl="2" indent="-342900" defTabSz="822960">
              <a:lnSpc>
                <a:spcPct val="110000"/>
              </a:lnSpc>
              <a:spcAft>
                <a:spcPts val="600"/>
              </a:spcAft>
              <a:buFont typeface="Arial" panose="020B0604020202020204" pitchFamily="34" charset="0"/>
              <a:buChar char="•"/>
            </a:pPr>
            <a:r>
              <a:rPr lang="en-US" sz="2400" kern="1200">
                <a:solidFill>
                  <a:schemeClr val="tx1"/>
                </a:solidFill>
                <a:latin typeface="+mj-lt"/>
                <a:ea typeface="+mn-ea"/>
                <a:cs typeface="+mn-cs"/>
              </a:rPr>
              <a:t>Liabilities</a:t>
            </a:r>
          </a:p>
          <a:p>
            <a:pPr marL="1577340" lvl="3" indent="-342900" defTabSz="822960">
              <a:lnSpc>
                <a:spcPct val="110000"/>
              </a:lnSpc>
              <a:spcAft>
                <a:spcPts val="600"/>
              </a:spcAft>
              <a:buFont typeface="Arial" panose="020B0604020202020204" pitchFamily="34" charset="0"/>
              <a:buChar char="•"/>
            </a:pPr>
            <a:r>
              <a:rPr lang="en-US" sz="2400" kern="1200">
                <a:solidFill>
                  <a:schemeClr val="tx1"/>
                </a:solidFill>
                <a:latin typeface="+mj-lt"/>
                <a:ea typeface="+mn-ea"/>
                <a:cs typeface="+mn-cs"/>
              </a:rPr>
              <a:t>Previous water damage</a:t>
            </a:r>
          </a:p>
          <a:p>
            <a:pPr defTabSz="822960">
              <a:spcAft>
                <a:spcPts val="600"/>
              </a:spcAft>
            </a:pPr>
            <a:endParaRPr lang="en-US" sz="2880" kern="1200">
              <a:solidFill>
                <a:schemeClr val="tx1"/>
              </a:solidFill>
              <a:latin typeface="+mj-lt"/>
              <a:ea typeface="+mn-ea"/>
              <a:cs typeface="+mn-cs"/>
            </a:endParaRPr>
          </a:p>
          <a:p>
            <a:pPr>
              <a:spcAft>
                <a:spcPts val="600"/>
              </a:spcAft>
            </a:pPr>
            <a:endParaRPr lang="en-US" sz="3200">
              <a:latin typeface="+mj-lt"/>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3B6F98D-1FED-C50C-18B8-6400D25D2AD3}"/>
                  </a:ext>
                </a:extLst>
              </p:cNvPr>
              <p:cNvSpPr>
                <a:spLocks/>
              </p:cNvSpPr>
              <p:nvPr/>
            </p:nvSpPr>
            <p:spPr>
              <a:xfrm>
                <a:off x="1030605" y="3578568"/>
                <a:ext cx="9456555" cy="599319"/>
              </a:xfrm>
              <a:prstGeom prst="rect">
                <a:avLst/>
              </a:prstGeom>
            </p:spPr>
            <p:txBody>
              <a:bodyPr>
                <a:normAutofit/>
              </a:bodyPr>
              <a:lstStyle/>
              <a:p>
                <a:pPr defTabSz="822960">
                  <a:spcAft>
                    <a:spcPts val="600"/>
                  </a:spcAft>
                </a:pPr>
                <a14:m>
                  <m:oMathPara xmlns:m="http://schemas.openxmlformats.org/officeDocument/2006/math">
                    <m:oMathParaPr>
                      <m:jc m:val="centerGroup"/>
                    </m:oMathParaPr>
                    <m:oMath xmlns:m="http://schemas.openxmlformats.org/officeDocument/2006/math">
                      <m:r>
                        <a:rPr lang="en-US" sz="2400" i="1" kern="1200" smtClean="0">
                          <a:solidFill>
                            <a:schemeClr val="tx1"/>
                          </a:solidFill>
                          <a:latin typeface="Cambria Math" panose="02040503050406030204" pitchFamily="18" charset="0"/>
                          <a:ea typeface="+mn-ea"/>
                          <a:cs typeface="+mn-cs"/>
                        </a:rPr>
                        <m:t>𝑆𝑡𝑎𝑟𝑡𝑖𝑛𝑔</m:t>
                      </m:r>
                      <m:r>
                        <a:rPr lang="en-US" sz="2400" i="1" kern="1200" smtClean="0">
                          <a:solidFill>
                            <a:schemeClr val="tx1"/>
                          </a:solidFill>
                          <a:latin typeface="Cambria Math" panose="02040503050406030204" pitchFamily="18" charset="0"/>
                          <a:ea typeface="+mn-ea"/>
                          <a:cs typeface="+mn-cs"/>
                        </a:rPr>
                        <m:t> </m:t>
                      </m:r>
                      <m:r>
                        <a:rPr lang="en-US" sz="2400" i="1" kern="1200" smtClean="0">
                          <a:solidFill>
                            <a:schemeClr val="tx1"/>
                          </a:solidFill>
                          <a:latin typeface="Cambria Math" panose="02040503050406030204" pitchFamily="18" charset="0"/>
                          <a:ea typeface="+mn-ea"/>
                          <a:cs typeface="+mn-cs"/>
                        </a:rPr>
                        <m:t>𝑃𝑟𝑖𝑐𝑒</m:t>
                      </m:r>
                      <m:r>
                        <a:rPr lang="en-US" sz="2400" i="1" kern="1200" smtClean="0">
                          <a:solidFill>
                            <a:schemeClr val="tx1"/>
                          </a:solidFill>
                          <a:latin typeface="Cambria Math" panose="02040503050406030204" pitchFamily="18" charset="0"/>
                          <a:ea typeface="+mn-ea"/>
                          <a:cs typeface="+mn-cs"/>
                        </a:rPr>
                        <m:t>+</m:t>
                      </m:r>
                      <m:r>
                        <a:rPr lang="en-US" sz="2400" i="1" kern="1200" smtClean="0">
                          <a:solidFill>
                            <a:schemeClr val="tx1"/>
                          </a:solidFill>
                          <a:latin typeface="Cambria Math" panose="02040503050406030204" pitchFamily="18" charset="0"/>
                          <a:ea typeface="+mn-ea"/>
                          <a:cs typeface="+mn-cs"/>
                        </a:rPr>
                        <m:t>𝐴𝑠𝑠𝑒𝑠𝑡𝑠</m:t>
                      </m:r>
                      <m:r>
                        <a:rPr lang="en-US" sz="2400" i="1" kern="1200" smtClean="0">
                          <a:solidFill>
                            <a:schemeClr val="tx1"/>
                          </a:solidFill>
                          <a:latin typeface="Cambria Math" panose="02040503050406030204" pitchFamily="18" charset="0"/>
                          <a:ea typeface="+mn-ea"/>
                          <a:cs typeface="+mn-cs"/>
                        </a:rPr>
                        <m:t> −</m:t>
                      </m:r>
                      <m:r>
                        <a:rPr lang="en-US" sz="2400" i="1" kern="1200" smtClean="0">
                          <a:solidFill>
                            <a:schemeClr val="tx1"/>
                          </a:solidFill>
                          <a:latin typeface="Cambria Math" panose="02040503050406030204" pitchFamily="18" charset="0"/>
                          <a:ea typeface="+mn-ea"/>
                          <a:cs typeface="+mn-cs"/>
                        </a:rPr>
                        <m:t>𝐿𝑖𝑎𝑏𝑖𝑙𝑖𝑡𝑖𝑒𝑠</m:t>
                      </m:r>
                      <m:r>
                        <a:rPr lang="en-US" sz="2400" i="1" kern="1200" smtClean="0">
                          <a:solidFill>
                            <a:schemeClr val="tx1"/>
                          </a:solidFill>
                          <a:latin typeface="Cambria Math" panose="02040503050406030204" pitchFamily="18" charset="0"/>
                          <a:ea typeface="+mn-ea"/>
                          <a:cs typeface="+mn-cs"/>
                        </a:rPr>
                        <m:t>=</m:t>
                      </m:r>
                      <m:r>
                        <a:rPr lang="en-US" sz="2400" i="1" kern="1200" smtClean="0">
                          <a:solidFill>
                            <a:schemeClr val="tx1"/>
                          </a:solidFill>
                          <a:latin typeface="Cambria Math" panose="02040503050406030204" pitchFamily="18" charset="0"/>
                          <a:ea typeface="+mn-ea"/>
                          <a:cs typeface="+mn-cs"/>
                        </a:rPr>
                        <m:t>𝐹𝑖𝑛𝑎𝑙</m:t>
                      </m:r>
                      <m:r>
                        <a:rPr lang="en-US" sz="2400" i="1" kern="1200" smtClean="0">
                          <a:solidFill>
                            <a:schemeClr val="tx1"/>
                          </a:solidFill>
                          <a:latin typeface="Cambria Math" panose="02040503050406030204" pitchFamily="18" charset="0"/>
                          <a:ea typeface="+mn-ea"/>
                          <a:cs typeface="+mn-cs"/>
                        </a:rPr>
                        <m:t> </m:t>
                      </m:r>
                      <m:r>
                        <a:rPr lang="en-US" sz="2400" i="1" kern="1200" smtClean="0">
                          <a:solidFill>
                            <a:schemeClr val="tx1"/>
                          </a:solidFill>
                          <a:latin typeface="Cambria Math" panose="02040503050406030204" pitchFamily="18" charset="0"/>
                          <a:ea typeface="+mn-ea"/>
                          <a:cs typeface="+mn-cs"/>
                        </a:rPr>
                        <m:t>𝑆𝑎𝑙𝑒</m:t>
                      </m:r>
                      <m:r>
                        <a:rPr lang="en-US" sz="2400" i="1" kern="1200">
                          <a:solidFill>
                            <a:schemeClr val="tx1"/>
                          </a:solidFill>
                          <a:latin typeface="Cambria Math" panose="02040503050406030204" pitchFamily="18" charset="0"/>
                          <a:ea typeface="+mn-ea"/>
                          <a:cs typeface="+mn-cs"/>
                        </a:rPr>
                        <m:t> </m:t>
                      </m:r>
                      <m:r>
                        <a:rPr lang="en-US" sz="2400" i="1" kern="1200">
                          <a:solidFill>
                            <a:schemeClr val="tx1"/>
                          </a:solidFill>
                          <a:latin typeface="Cambria Math" panose="02040503050406030204" pitchFamily="18" charset="0"/>
                          <a:ea typeface="+mn-ea"/>
                          <a:cs typeface="+mn-cs"/>
                        </a:rPr>
                        <m:t>𝑃𝑟𝑖𝑐𝑒</m:t>
                      </m:r>
                    </m:oMath>
                  </m:oMathPara>
                </a14:m>
                <a:endParaRPr lang="en-US" sz="2800">
                  <a:solidFill>
                    <a:schemeClr val="tx1"/>
                  </a:solidFill>
                </a:endParaRPr>
              </a:p>
            </p:txBody>
          </p:sp>
        </mc:Choice>
        <mc:Fallback>
          <p:sp>
            <p:nvSpPr>
              <p:cNvPr id="4" name="Content Placeholder 3">
                <a:extLst>
                  <a:ext uri="{FF2B5EF4-FFF2-40B4-BE49-F238E27FC236}">
                    <a16:creationId xmlns:a16="http://schemas.microsoft.com/office/drawing/2014/main" id="{63B6F98D-1FED-C50C-18B8-6400D25D2AD3}"/>
                  </a:ext>
                </a:extLst>
              </p:cNvPr>
              <p:cNvSpPr>
                <a:spLocks noRot="1" noChangeAspect="1" noMove="1" noResize="1" noEditPoints="1" noAdjustHandles="1" noChangeArrowheads="1" noChangeShapeType="1" noTextEdit="1"/>
              </p:cNvSpPr>
              <p:nvPr/>
            </p:nvSpPr>
            <p:spPr>
              <a:xfrm>
                <a:off x="1030605" y="3578568"/>
                <a:ext cx="9456555" cy="5993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7462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6CD59B-E66B-FDD4-C4D3-B65D221D99E3}"/>
              </a:ext>
            </a:extLst>
          </p:cNvPr>
          <p:cNvSpPr>
            <a:spLocks noGrp="1"/>
          </p:cNvSpPr>
          <p:nvPr>
            <p:ph type="title"/>
          </p:nvPr>
        </p:nvSpPr>
        <p:spPr>
          <a:xfrm>
            <a:off x="640080" y="325369"/>
            <a:ext cx="4368602" cy="1956841"/>
          </a:xfrm>
        </p:spPr>
        <p:txBody>
          <a:bodyPr anchor="b">
            <a:normAutofit/>
          </a:bodyPr>
          <a:lstStyle/>
          <a:p>
            <a:r>
              <a:rPr lang="en-US" sz="5400"/>
              <a:t>Dataset Features</a:t>
            </a:r>
          </a:p>
        </p:txBody>
      </p:sp>
      <p:sp>
        <p:nvSpPr>
          <p:cNvPr id="717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97AC9328-ED6A-D456-FCB8-750C9E652431}"/>
              </a:ext>
            </a:extLst>
          </p:cNvPr>
          <p:cNvSpPr>
            <a:spLocks noGrp="1"/>
          </p:cNvSpPr>
          <p:nvPr>
            <p:ph idx="1"/>
          </p:nvPr>
        </p:nvSpPr>
        <p:spPr>
          <a:xfrm>
            <a:off x="640080" y="2872899"/>
            <a:ext cx="4243589" cy="3320668"/>
          </a:xfrm>
        </p:spPr>
        <p:txBody>
          <a:bodyPr>
            <a:normAutofit/>
          </a:bodyPr>
          <a:lstStyle/>
          <a:p>
            <a:r>
              <a:rPr lang="en-US" sz="1700">
                <a:latin typeface="+mj-lt"/>
              </a:rPr>
              <a:t>Longitude</a:t>
            </a:r>
          </a:p>
          <a:p>
            <a:r>
              <a:rPr lang="en-US" sz="1700">
                <a:latin typeface="+mj-lt"/>
              </a:rPr>
              <a:t>Latitude</a:t>
            </a:r>
          </a:p>
          <a:p>
            <a:r>
              <a:rPr lang="en-US" sz="1700">
                <a:latin typeface="+mj-lt"/>
              </a:rPr>
              <a:t>Housing Median Age</a:t>
            </a:r>
          </a:p>
          <a:p>
            <a:r>
              <a:rPr lang="en-US" sz="1700">
                <a:latin typeface="+mj-lt"/>
              </a:rPr>
              <a:t>Total Rooms</a:t>
            </a:r>
          </a:p>
          <a:p>
            <a:r>
              <a:rPr lang="en-US" sz="1700">
                <a:latin typeface="+mj-lt"/>
              </a:rPr>
              <a:t>Total Bedrooms</a:t>
            </a:r>
          </a:p>
          <a:p>
            <a:r>
              <a:rPr lang="en-US" sz="1700">
                <a:latin typeface="+mj-lt"/>
              </a:rPr>
              <a:t>Population of District</a:t>
            </a:r>
          </a:p>
          <a:p>
            <a:r>
              <a:rPr lang="en-US" sz="1700">
                <a:latin typeface="+mj-lt"/>
              </a:rPr>
              <a:t>Households in District</a:t>
            </a:r>
          </a:p>
          <a:p>
            <a:r>
              <a:rPr lang="en-US" sz="1700">
                <a:latin typeface="+mj-lt"/>
              </a:rPr>
              <a:t>Median Income</a:t>
            </a:r>
          </a:p>
          <a:p>
            <a:r>
              <a:rPr lang="en-US" sz="1700">
                <a:latin typeface="+mj-lt"/>
              </a:rPr>
              <a:t>Ocean Proximity</a:t>
            </a:r>
          </a:p>
          <a:p>
            <a:endParaRPr lang="en-US" sz="1700">
              <a:latin typeface="+mj-lt"/>
            </a:endParaRPr>
          </a:p>
        </p:txBody>
      </p:sp>
      <p:pic>
        <p:nvPicPr>
          <p:cNvPr id="7170" name="Picture 2" descr="Create a 3 x 3 grid of sketches, each depicting a different modern home. Each sketch should capture the essence of modern architectural design, characterized by clean lines, sharp angles, and minimalist aesthetics. The homes should feature distinctive elements such as large windows, open-plan layouts, flat or geometrically interesting roofs, and a mix of materials like glass, steel, and concrete. Drawn in black and white, the sketches should use pencil or charcoal to emphasize the contrast, texture, and form of each building. The grid layout allows for a diverse showcase of modern home designs, highlighting the variety and uniqueness of contemporary architecture in a simplified, yet detailed, hand-drawn format.">
            <a:extLst>
              <a:ext uri="{FF2B5EF4-FFF2-40B4-BE49-F238E27FC236}">
                <a16:creationId xmlns:a16="http://schemas.microsoft.com/office/drawing/2014/main" id="{63293B6F-E8D3-141A-7F48-A1D2E0302B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5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502E5-0435-28A5-E12E-3989632FEB40}"/>
              </a:ext>
            </a:extLst>
          </p:cNvPr>
          <p:cNvSpPr>
            <a:spLocks noGrp="1"/>
          </p:cNvSpPr>
          <p:nvPr>
            <p:ph type="title"/>
          </p:nvPr>
        </p:nvSpPr>
        <p:spPr>
          <a:xfrm>
            <a:off x="630936" y="639520"/>
            <a:ext cx="3429000" cy="1719072"/>
          </a:xfrm>
        </p:spPr>
        <p:txBody>
          <a:bodyPr anchor="b">
            <a:normAutofit/>
          </a:bodyPr>
          <a:lstStyle/>
          <a:p>
            <a:r>
              <a:rPr lang="en-US" sz="5400"/>
              <a:t>Geographic Data</a:t>
            </a:r>
          </a:p>
        </p:txBody>
      </p:sp>
      <p:sp>
        <p:nvSpPr>
          <p:cNvPr id="10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454D0309-275F-C82D-445C-8E98560761AD}"/>
              </a:ext>
            </a:extLst>
          </p:cNvPr>
          <p:cNvSpPr>
            <a:spLocks noGrp="1"/>
          </p:cNvSpPr>
          <p:nvPr>
            <p:ph idx="1"/>
          </p:nvPr>
        </p:nvSpPr>
        <p:spPr>
          <a:xfrm>
            <a:off x="630936" y="2807208"/>
            <a:ext cx="3675516" cy="3410712"/>
          </a:xfrm>
        </p:spPr>
        <p:txBody>
          <a:bodyPr anchor="t">
            <a:normAutofit/>
          </a:bodyPr>
          <a:lstStyle/>
          <a:p>
            <a:r>
              <a:rPr lang="en-US" sz="2400">
                <a:latin typeface="+mj-lt"/>
              </a:rPr>
              <a:t>Homes clustered by median home value </a:t>
            </a:r>
          </a:p>
          <a:p>
            <a:pPr lvl="1"/>
            <a:r>
              <a:rPr lang="en-US" sz="2000">
                <a:latin typeface="+mj-lt"/>
              </a:rPr>
              <a:t>San Francisco</a:t>
            </a:r>
          </a:p>
          <a:p>
            <a:pPr lvl="1"/>
            <a:r>
              <a:rPr lang="en-US" sz="2000">
                <a:latin typeface="+mj-lt"/>
              </a:rPr>
              <a:t>Los Angeles + coastal areas</a:t>
            </a:r>
          </a:p>
          <a:p>
            <a:pPr lvl="1"/>
            <a:r>
              <a:rPr lang="en-US" sz="2000">
                <a:latin typeface="+mj-lt"/>
              </a:rPr>
              <a:t>San Diego</a:t>
            </a:r>
          </a:p>
        </p:txBody>
      </p:sp>
      <p:pic>
        <p:nvPicPr>
          <p:cNvPr id="1026" name="Picture 2">
            <a:extLst>
              <a:ext uri="{FF2B5EF4-FFF2-40B4-BE49-F238E27FC236}">
                <a16:creationId xmlns:a16="http://schemas.microsoft.com/office/drawing/2014/main" id="{61D42C31-2592-FC68-A57E-509A7863CD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1770" y="658368"/>
            <a:ext cx="674059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9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646DA22-F541-E5B9-621B-75021421763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Distributions of Features</a:t>
            </a:r>
          </a:p>
        </p:txBody>
      </p:sp>
      <p:pic>
        <p:nvPicPr>
          <p:cNvPr id="1028" name="Picture 4" descr="A graph of different sizes and numbers&#10;&#10;Description automatically generated with medium confidence">
            <a:extLst>
              <a:ext uri="{FF2B5EF4-FFF2-40B4-BE49-F238E27FC236}">
                <a16:creationId xmlns:a16="http://schemas.microsoft.com/office/drawing/2014/main" id="{13AF33E5-9AB1-6C9F-CC7E-536497CD50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207156"/>
            <a:ext cx="6780700" cy="444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6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661CB-FB3F-3040-5B6A-05814E32F39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Proximity to Ocean</a:t>
            </a:r>
          </a:p>
        </p:txBody>
      </p:sp>
      <p:pic>
        <p:nvPicPr>
          <p:cNvPr id="2050" name="Picture 2" descr="A graph with different colored bars&#10;&#10;Description automatically generated">
            <a:extLst>
              <a:ext uri="{FF2B5EF4-FFF2-40B4-BE49-F238E27FC236}">
                <a16:creationId xmlns:a16="http://schemas.microsoft.com/office/drawing/2014/main" id="{CCFE42C8-182D-7648-3538-D9C7B24D2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7"/>
          <a:stretch/>
        </p:blipFill>
        <p:spPr bwMode="auto">
          <a:xfrm>
            <a:off x="4777316" y="1141986"/>
            <a:ext cx="6780700" cy="457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98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736B1-FF29-0A2C-8595-0A40DEC05C3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Bar Plot of Features</a:t>
            </a:r>
          </a:p>
        </p:txBody>
      </p:sp>
      <p:pic>
        <p:nvPicPr>
          <p:cNvPr id="5122" name="Picture 2">
            <a:extLst>
              <a:ext uri="{FF2B5EF4-FFF2-40B4-BE49-F238E27FC236}">
                <a16:creationId xmlns:a16="http://schemas.microsoft.com/office/drawing/2014/main" id="{D4DAB249-0DC0-0DBF-C70B-48D7D792A6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78384"/>
            <a:ext cx="6780700" cy="389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3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417</Words>
  <Application>Microsoft Macintosh PowerPoint</Application>
  <PresentationFormat>Widescreen</PresentationFormat>
  <Paragraphs>101</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Deep Learning to Predict Housing Prices</vt:lpstr>
      <vt:lpstr>Framing the Problem </vt:lpstr>
      <vt:lpstr>Goal and Rationale</vt:lpstr>
      <vt:lpstr>How the Model Will Be Used</vt:lpstr>
      <vt:lpstr>Dataset Features</vt:lpstr>
      <vt:lpstr>Geographic Data</vt:lpstr>
      <vt:lpstr>Distributions of Features</vt:lpstr>
      <vt:lpstr>Proximity to Ocean</vt:lpstr>
      <vt:lpstr>Bar Plot of Features</vt:lpstr>
      <vt:lpstr>Correlation Matrix</vt:lpstr>
      <vt:lpstr>Data Pipeline</vt:lpstr>
      <vt:lpstr>Methods Used</vt:lpstr>
      <vt:lpstr>Model Comparison</vt:lpstr>
      <vt:lpstr>Final Model – Deep Learning Model 3</vt:lpstr>
      <vt:lpstr>PowerPoint Presentation</vt:lpstr>
      <vt:lpstr>Hyperparameter Optimization</vt:lpstr>
      <vt:lpstr>Final Model – Test Performance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Taylor</dc:creator>
  <cp:lastModifiedBy>Chris Taylor</cp:lastModifiedBy>
  <cp:revision>1</cp:revision>
  <dcterms:created xsi:type="dcterms:W3CDTF">2024-02-25T20:01:30Z</dcterms:created>
  <dcterms:modified xsi:type="dcterms:W3CDTF">2024-02-28T18:18:44Z</dcterms:modified>
</cp:coreProperties>
</file>